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9"/>
  </p:notesMasterIdLst>
  <p:handoutMasterIdLst>
    <p:handoutMasterId r:id="rId40"/>
  </p:handoutMasterIdLst>
  <p:sldIdLst>
    <p:sldId id="256" r:id="rId2"/>
    <p:sldId id="1921" r:id="rId3"/>
    <p:sldId id="1906" r:id="rId4"/>
    <p:sldId id="1923" r:id="rId5"/>
    <p:sldId id="1576" r:id="rId6"/>
    <p:sldId id="1919" r:id="rId7"/>
    <p:sldId id="1920" r:id="rId8"/>
    <p:sldId id="1918" r:id="rId9"/>
    <p:sldId id="1908" r:id="rId10"/>
    <p:sldId id="1909" r:id="rId11"/>
    <p:sldId id="1569" r:id="rId12"/>
    <p:sldId id="1910" r:id="rId13"/>
    <p:sldId id="1911" r:id="rId14"/>
    <p:sldId id="1589" r:id="rId15"/>
    <p:sldId id="1912" r:id="rId16"/>
    <p:sldId id="1913" r:id="rId17"/>
    <p:sldId id="1914" r:id="rId18"/>
    <p:sldId id="264" r:id="rId19"/>
    <p:sldId id="1915" r:id="rId20"/>
    <p:sldId id="1917" r:id="rId21"/>
    <p:sldId id="1924" r:id="rId22"/>
    <p:sldId id="1925" r:id="rId23"/>
    <p:sldId id="1926" r:id="rId24"/>
    <p:sldId id="1928" r:id="rId25"/>
    <p:sldId id="1929" r:id="rId26"/>
    <p:sldId id="1933" r:id="rId27"/>
    <p:sldId id="1941" r:id="rId28"/>
    <p:sldId id="1942" r:id="rId29"/>
    <p:sldId id="1930" r:id="rId30"/>
    <p:sldId id="1935" r:id="rId31"/>
    <p:sldId id="1934" r:id="rId32"/>
    <p:sldId id="1936" r:id="rId33"/>
    <p:sldId id="1931" r:id="rId34"/>
    <p:sldId id="1938" r:id="rId35"/>
    <p:sldId id="1932" r:id="rId36"/>
    <p:sldId id="1937" r:id="rId37"/>
    <p:sldId id="193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734" autoAdjust="0"/>
  </p:normalViewPr>
  <p:slideViewPr>
    <p:cSldViewPr snapToGrid="0">
      <p:cViewPr varScale="1">
        <p:scale>
          <a:sx n="101" d="100"/>
          <a:sy n="101" d="100"/>
        </p:scale>
        <p:origin x="990" y="10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4CDB0B-2469-430C-91F9-A701E0E016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06DCF087-DD14-4A28-8FD1-B8C75B61DC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D42E43-3B96-4029-8175-4445D7420B2A}" type="datetimeFigureOut">
              <a:rPr lang="nl-NL" smtClean="0"/>
              <a:t>29-10-2020</a:t>
            </a:fld>
            <a:endParaRPr lang="nl-NL"/>
          </a:p>
        </p:txBody>
      </p:sp>
      <p:sp>
        <p:nvSpPr>
          <p:cNvPr id="4" name="Footer Placeholder 3">
            <a:extLst>
              <a:ext uri="{FF2B5EF4-FFF2-40B4-BE49-F238E27FC236}">
                <a16:creationId xmlns:a16="http://schemas.microsoft.com/office/drawing/2014/main" id="{CF5DDAF5-76A2-46DF-8994-896243E446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9D5A8914-CD20-46B7-97C3-E3C6CB64C7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976052-6DEE-4ADB-A542-CAEE65E03066}" type="slidenum">
              <a:rPr lang="nl-NL" smtClean="0"/>
              <a:t>‹#›</a:t>
            </a:fld>
            <a:endParaRPr lang="nl-NL"/>
          </a:p>
        </p:txBody>
      </p:sp>
    </p:spTree>
    <p:extLst>
      <p:ext uri="{BB962C8B-B14F-4D97-AF65-F5344CB8AC3E}">
        <p14:creationId xmlns:p14="http://schemas.microsoft.com/office/powerpoint/2010/main" val="24032210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FB42B-CE93-48CE-BF0C-4C85A47FE242}" type="datetimeFigureOut">
              <a:rPr lang="nl-NL" smtClean="0"/>
              <a:t>29-10-2020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A5D7AA-2FB8-4B54-A212-B171C50B3033}" type="slidenum">
              <a:rPr lang="nl-NL" smtClean="0"/>
              <a:t>‹#›</a:t>
            </a:fld>
            <a:endParaRPr lang="nl-NL"/>
          </a:p>
        </p:txBody>
      </p:sp>
    </p:spTree>
    <p:extLst>
      <p:ext uri="{BB962C8B-B14F-4D97-AF65-F5344CB8AC3E}">
        <p14:creationId xmlns:p14="http://schemas.microsoft.com/office/powerpoint/2010/main" val="59286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nl-NL" dirty="0"/>
          </a:p>
        </p:txBody>
      </p:sp>
      <p:sp>
        <p:nvSpPr>
          <p:cNvPr id="4" name="Slide Number Placeholder 3"/>
          <p:cNvSpPr>
            <a:spLocks noGrp="1"/>
          </p:cNvSpPr>
          <p:nvPr>
            <p:ph type="sldNum" sz="quarter" idx="5"/>
          </p:nvPr>
        </p:nvSpPr>
        <p:spPr/>
        <p:txBody>
          <a:bodyPr/>
          <a:lstStyle/>
          <a:p>
            <a:fld id="{05A5D7AA-2FB8-4B54-A212-B171C50B3033}" type="slidenum">
              <a:rPr lang="nl-NL" smtClean="0"/>
              <a:t>1</a:t>
            </a:fld>
            <a:endParaRPr lang="nl-NL"/>
          </a:p>
        </p:txBody>
      </p:sp>
    </p:spTree>
    <p:extLst>
      <p:ext uri="{BB962C8B-B14F-4D97-AF65-F5344CB8AC3E}">
        <p14:creationId xmlns:p14="http://schemas.microsoft.com/office/powerpoint/2010/main" val="620265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8002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74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583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542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629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796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353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706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16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436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5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05A5D7AA-2FB8-4B54-A212-B171C50B3033}" type="slidenum">
              <a:rPr lang="nl-NL" smtClean="0"/>
              <a:t>13</a:t>
            </a:fld>
            <a:endParaRPr lang="nl-NL"/>
          </a:p>
        </p:txBody>
      </p:sp>
    </p:spTree>
    <p:extLst>
      <p:ext uri="{BB962C8B-B14F-4D97-AF65-F5344CB8AC3E}">
        <p14:creationId xmlns:p14="http://schemas.microsoft.com/office/powerpoint/2010/main" val="348509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213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872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sz="1100" dirty="0"/>
          </a:p>
        </p:txBody>
      </p:sp>
      <p:sp>
        <p:nvSpPr>
          <p:cNvPr id="4" name="Slide Number Placeholder 3"/>
          <p:cNvSpPr>
            <a:spLocks noGrp="1"/>
          </p:cNvSpPr>
          <p:nvPr>
            <p:ph type="sldNum" sz="quarter" idx="5"/>
          </p:nvPr>
        </p:nvSpPr>
        <p:spPr/>
        <p:txBody>
          <a:bodyPr/>
          <a:lstStyle/>
          <a:p>
            <a:fld id="{05A5D7AA-2FB8-4B54-A212-B171C50B3033}" type="slidenum">
              <a:rPr lang="nl-NL" smtClean="0"/>
              <a:t>18</a:t>
            </a:fld>
            <a:endParaRPr lang="nl-NL"/>
          </a:p>
        </p:txBody>
      </p:sp>
    </p:spTree>
    <p:extLst>
      <p:ext uri="{BB962C8B-B14F-4D97-AF65-F5344CB8AC3E}">
        <p14:creationId xmlns:p14="http://schemas.microsoft.com/office/powerpoint/2010/main" val="2462012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858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3407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36193208"/>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718870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66355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39558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5973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13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69573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69381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3241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1604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5234153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721677"/>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830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0408925"/>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518756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035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951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C8B8A3D5-DD22-4C4F-9CBC-AB15A654C776}" type="datetimeFigureOut">
              <a:rPr lang="en-US" smtClean="0"/>
              <a:t>10/29/2020</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40390520-A2DF-45BA-B0D7-F46E988EBF11}" type="slidenum">
              <a:rPr lang="en-US" smtClean="0"/>
              <a:t>‹#›</a:t>
            </a:fld>
            <a:endParaRPr lang="en-US"/>
          </a:p>
        </p:txBody>
      </p:sp>
    </p:spTree>
    <p:extLst>
      <p:ext uri="{BB962C8B-B14F-4D97-AF65-F5344CB8AC3E}">
        <p14:creationId xmlns:p14="http://schemas.microsoft.com/office/powerpoint/2010/main" val="4214415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84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83330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8421081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223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Split - All white" preserve="1">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616933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028091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3760456"/>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159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575985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3054090"/>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728861"/>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7397014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Lst>
  <p:transition>
    <p:fade/>
  </p:transition>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svg"/><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1.png"/><Relationship Id="rId16"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222783E-C3B5-4BEE-A9AB-8C8A67DED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96" y="105509"/>
            <a:ext cx="11902340" cy="66235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44F079-954B-4DCE-AB7A-FB91A57E37E4}"/>
              </a:ext>
            </a:extLst>
          </p:cNvPr>
          <p:cNvSpPr>
            <a:spLocks noGrp="1"/>
          </p:cNvSpPr>
          <p:nvPr>
            <p:ph type="ctrTitle"/>
          </p:nvPr>
        </p:nvSpPr>
        <p:spPr>
          <a:xfrm>
            <a:off x="1524000" y="2014784"/>
            <a:ext cx="9144000" cy="923330"/>
          </a:xfrm>
        </p:spPr>
        <p:txBody>
          <a:bodyPr/>
          <a:lstStyle/>
          <a:p>
            <a:r>
              <a:rPr lang="en-US" dirty="0"/>
              <a:t>Code to Cloud Workshop</a:t>
            </a:r>
            <a:endParaRPr lang="nl-NL" dirty="0"/>
          </a:p>
        </p:txBody>
      </p:sp>
      <p:sp>
        <p:nvSpPr>
          <p:cNvPr id="5" name="Subtitle 4">
            <a:extLst>
              <a:ext uri="{FF2B5EF4-FFF2-40B4-BE49-F238E27FC236}">
                <a16:creationId xmlns:a16="http://schemas.microsoft.com/office/drawing/2014/main" id="{FE08ED5D-1C02-440C-A487-9CBC12407EBA}"/>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722123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r>
              <a:rPr lang="en-US" b="1" i="0" dirty="0">
                <a:solidFill>
                  <a:srgbClr val="24292E"/>
                </a:solidFill>
                <a:effectLst/>
                <a:latin typeface="-apple-system"/>
              </a:rPr>
              <a:t>Module 1 – Trainer Materials</a:t>
            </a: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5242974"/>
          </a:xfrm>
        </p:spPr>
        <p:txBody>
          <a:bodyPr/>
          <a:lstStyle/>
          <a:p>
            <a:r>
              <a:rPr lang="en-US" dirty="0"/>
              <a:t>Concept presentation and/or video, explaining</a:t>
            </a:r>
          </a:p>
          <a:p>
            <a:pPr lvl="1">
              <a:buFont typeface="Arial" panose="020B0604020202020204" pitchFamily="34" charset="0"/>
              <a:buChar char="•"/>
            </a:pPr>
            <a:r>
              <a:rPr lang="nl-NL" b="0" i="0" dirty="0" err="1">
                <a:solidFill>
                  <a:srgbClr val="24292E"/>
                </a:solidFill>
                <a:effectLst/>
                <a:latin typeface="-apple-system"/>
              </a:rPr>
              <a:t>Introduction</a:t>
            </a:r>
            <a:r>
              <a:rPr lang="nl-NL" b="0" i="0" dirty="0">
                <a:solidFill>
                  <a:srgbClr val="24292E"/>
                </a:solidFill>
                <a:effectLst/>
                <a:latin typeface="-apple-system"/>
              </a:rPr>
              <a:t> to GitHub Codespaces</a:t>
            </a:r>
          </a:p>
          <a:p>
            <a:pPr lvl="1">
              <a:buFont typeface="Arial" panose="020B0604020202020204" pitchFamily="34" charset="0"/>
              <a:buChar char="•"/>
            </a:pPr>
            <a:r>
              <a:rPr lang="nl-NL" b="0" i="0" dirty="0" err="1">
                <a:solidFill>
                  <a:srgbClr val="24292E"/>
                </a:solidFill>
                <a:effectLst/>
                <a:latin typeface="-apple-system"/>
              </a:rPr>
              <a:t>Introduction</a:t>
            </a:r>
            <a:r>
              <a:rPr lang="nl-NL" b="0" i="0" dirty="0">
                <a:solidFill>
                  <a:srgbClr val="24292E"/>
                </a:solidFill>
                <a:effectLst/>
                <a:latin typeface="-apple-system"/>
              </a:rPr>
              <a:t> to Azure Boards and GitHub</a:t>
            </a:r>
          </a:p>
          <a:p>
            <a:pPr lvl="1">
              <a:buFont typeface="Arial" panose="020B0604020202020204" pitchFamily="34" charset="0"/>
              <a:buChar char="•"/>
            </a:pPr>
            <a:r>
              <a:rPr lang="nl-NL" b="0" i="0" dirty="0">
                <a:solidFill>
                  <a:srgbClr val="24292E"/>
                </a:solidFill>
                <a:effectLst/>
                <a:latin typeface="-apple-system"/>
              </a:rPr>
              <a:t>Visual Studio Code</a:t>
            </a:r>
          </a:p>
          <a:p>
            <a:pPr lvl="1">
              <a:buFont typeface="Arial" panose="020B0604020202020204" pitchFamily="34" charset="0"/>
              <a:buChar char="•"/>
            </a:pPr>
            <a:r>
              <a:rPr lang="nl-NL" b="0" i="0" dirty="0">
                <a:solidFill>
                  <a:srgbClr val="24292E"/>
                </a:solidFill>
                <a:effectLst/>
                <a:latin typeface="-apple-system"/>
              </a:rPr>
              <a:t>GitHub Flow</a:t>
            </a:r>
          </a:p>
          <a:p>
            <a:pPr lvl="1">
              <a:buFont typeface="Arial" panose="020B0604020202020204" pitchFamily="34" charset="0"/>
              <a:buChar char="•"/>
            </a:pPr>
            <a:r>
              <a:rPr lang="nl-NL" b="0" i="0" dirty="0">
                <a:solidFill>
                  <a:srgbClr val="24292E"/>
                </a:solidFill>
                <a:effectLst/>
                <a:latin typeface="-apple-system"/>
              </a:rPr>
              <a:t>Testing </a:t>
            </a:r>
            <a:r>
              <a:rPr lang="nl-NL" b="0" i="0" dirty="0" err="1">
                <a:solidFill>
                  <a:srgbClr val="24292E"/>
                </a:solidFill>
                <a:effectLst/>
                <a:latin typeface="-apple-system"/>
              </a:rPr>
              <a:t>Locally</a:t>
            </a:r>
            <a:endParaRPr lang="nl-NL" b="0" i="0" dirty="0">
              <a:solidFill>
                <a:srgbClr val="24292E"/>
              </a:solidFill>
              <a:effectLst/>
              <a:latin typeface="-apple-system"/>
            </a:endParaRPr>
          </a:p>
          <a:p>
            <a:pPr lvl="1">
              <a:buFont typeface="Arial" panose="020B0604020202020204" pitchFamily="34" charset="0"/>
              <a:buChar char="•"/>
            </a:pPr>
            <a:r>
              <a:rPr lang="nl-NL" b="0" i="0" dirty="0">
                <a:solidFill>
                  <a:srgbClr val="24292E"/>
                </a:solidFill>
                <a:effectLst/>
                <a:latin typeface="-apple-system"/>
              </a:rPr>
              <a:t>Docker </a:t>
            </a:r>
            <a:r>
              <a:rPr lang="nl-NL" b="0" i="0" dirty="0" err="1">
                <a:solidFill>
                  <a:srgbClr val="24292E"/>
                </a:solidFill>
                <a:effectLst/>
                <a:latin typeface="-apple-system"/>
              </a:rPr>
              <a:t>for</a:t>
            </a:r>
            <a:r>
              <a:rPr lang="nl-NL" b="0" i="0" dirty="0">
                <a:solidFill>
                  <a:srgbClr val="24292E"/>
                </a:solidFill>
                <a:effectLst/>
                <a:latin typeface="-apple-system"/>
              </a:rPr>
              <a:t> a </a:t>
            </a:r>
            <a:r>
              <a:rPr lang="nl-NL" b="0" i="0" dirty="0" err="1">
                <a:solidFill>
                  <a:srgbClr val="24292E"/>
                </a:solidFill>
                <a:effectLst/>
                <a:latin typeface="-apple-system"/>
              </a:rPr>
              <a:t>local</a:t>
            </a:r>
            <a:r>
              <a:rPr lang="nl-NL" b="0" i="0" dirty="0">
                <a:solidFill>
                  <a:srgbClr val="24292E"/>
                </a:solidFill>
                <a:effectLst/>
                <a:latin typeface="-apple-system"/>
              </a:rPr>
              <a:t> </a:t>
            </a:r>
            <a:r>
              <a:rPr lang="nl-NL" b="0" i="0" dirty="0" err="1">
                <a:solidFill>
                  <a:srgbClr val="24292E"/>
                </a:solidFill>
                <a:effectLst/>
                <a:latin typeface="-apple-system"/>
              </a:rPr>
              <a:t>production</a:t>
            </a:r>
            <a:r>
              <a:rPr lang="nl-NL" b="0" i="0" dirty="0">
                <a:solidFill>
                  <a:srgbClr val="24292E"/>
                </a:solidFill>
                <a:effectLst/>
                <a:latin typeface="-apple-system"/>
              </a:rPr>
              <a:t>-like environment</a:t>
            </a:r>
          </a:p>
          <a:p>
            <a:pPr lvl="1">
              <a:buFont typeface="Arial" panose="020B0604020202020204" pitchFamily="34" charset="0"/>
              <a:buChar char="•"/>
            </a:pPr>
            <a:r>
              <a:rPr lang="nl-NL" b="0" i="0" dirty="0">
                <a:solidFill>
                  <a:srgbClr val="24292E"/>
                </a:solidFill>
                <a:effectLst/>
                <a:latin typeface="-apple-system"/>
              </a:rPr>
              <a:t>Pull-</a:t>
            </a:r>
            <a:r>
              <a:rPr lang="nl-NL" b="0" i="0" dirty="0" err="1">
                <a:solidFill>
                  <a:srgbClr val="24292E"/>
                </a:solidFill>
                <a:effectLst/>
                <a:latin typeface="-apple-system"/>
              </a:rPr>
              <a:t>Requests</a:t>
            </a:r>
            <a:endParaRPr lang="nl-NL" b="0" i="0" dirty="0">
              <a:solidFill>
                <a:srgbClr val="24292E"/>
              </a:solidFill>
              <a:effectLst/>
              <a:latin typeface="-apple-system"/>
            </a:endParaRPr>
          </a:p>
          <a:p>
            <a:pPr lvl="1">
              <a:buFont typeface="Arial" panose="020B0604020202020204" pitchFamily="34" charset="0"/>
              <a:buChar char="•"/>
            </a:pPr>
            <a:r>
              <a:rPr lang="nl-NL" b="0" i="0" dirty="0">
                <a:solidFill>
                  <a:srgbClr val="24292E"/>
                </a:solidFill>
                <a:effectLst/>
                <a:latin typeface="-apple-system"/>
              </a:rPr>
              <a:t>GitHub Actions</a:t>
            </a:r>
          </a:p>
          <a:p>
            <a:pPr lvl="1">
              <a:buFont typeface="Arial" panose="020B0604020202020204" pitchFamily="34" charset="0"/>
              <a:buChar char="•"/>
            </a:pPr>
            <a:r>
              <a:rPr lang="nl-NL" b="0" i="0" dirty="0">
                <a:solidFill>
                  <a:srgbClr val="24292E"/>
                </a:solidFill>
                <a:effectLst/>
                <a:latin typeface="-apple-system"/>
              </a:rPr>
              <a:t>GitHub Packages</a:t>
            </a:r>
          </a:p>
          <a:p>
            <a:pPr lvl="1">
              <a:buFont typeface="Arial" panose="020B0604020202020204" pitchFamily="34" charset="0"/>
              <a:buChar char="•"/>
            </a:pPr>
            <a:r>
              <a:rPr lang="nl-NL" b="0" i="0" dirty="0">
                <a:solidFill>
                  <a:srgbClr val="24292E"/>
                </a:solidFill>
                <a:effectLst/>
                <a:latin typeface="-apple-system"/>
              </a:rPr>
              <a:t>Security Scanning</a:t>
            </a:r>
          </a:p>
          <a:p>
            <a:pPr lvl="1">
              <a:buFont typeface="Arial" panose="020B0604020202020204" pitchFamily="34" charset="0"/>
              <a:buChar char="•"/>
            </a:pPr>
            <a:r>
              <a:rPr lang="nl-NL" b="0" i="0" dirty="0">
                <a:solidFill>
                  <a:srgbClr val="24292E"/>
                </a:solidFill>
                <a:effectLst/>
                <a:latin typeface="-apple-system"/>
              </a:rPr>
              <a:t>Azure Pipelines</a:t>
            </a:r>
          </a:p>
          <a:p>
            <a:pPr>
              <a:buFont typeface="Arial" panose="020B0604020202020204" pitchFamily="34" charset="0"/>
              <a:buChar char="•"/>
            </a:pPr>
            <a:r>
              <a:rPr lang="nl-NL" dirty="0">
                <a:solidFill>
                  <a:srgbClr val="24292E"/>
                </a:solidFill>
                <a:latin typeface="-apple-system"/>
              </a:rPr>
              <a:t>7 </a:t>
            </a:r>
            <a:r>
              <a:rPr lang="nl-NL" dirty="0" err="1">
                <a:solidFill>
                  <a:srgbClr val="24292E"/>
                </a:solidFill>
                <a:latin typeface="-apple-system"/>
              </a:rPr>
              <a:t>Challenges</a:t>
            </a:r>
            <a:endParaRPr lang="nl-NL" b="0" i="0" dirty="0">
              <a:solidFill>
                <a:srgbClr val="24292E"/>
              </a:solidFill>
              <a:effectLst/>
              <a:latin typeface="-apple-system"/>
            </a:endParaRPr>
          </a:p>
          <a:p>
            <a:pPr lvl="1"/>
            <a:endParaRPr lang="nl-NL" dirty="0"/>
          </a:p>
        </p:txBody>
      </p:sp>
    </p:spTree>
    <p:extLst>
      <p:ext uri="{BB962C8B-B14F-4D97-AF65-F5344CB8AC3E}">
        <p14:creationId xmlns:p14="http://schemas.microsoft.com/office/powerpoint/2010/main" val="26640926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AC89B34-654E-4987-BD14-119B0FD94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54" y="-56096"/>
            <a:ext cx="12349706" cy="691409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04;p1">
            <a:extLst>
              <a:ext uri="{FF2B5EF4-FFF2-40B4-BE49-F238E27FC236}">
                <a16:creationId xmlns:a16="http://schemas.microsoft.com/office/drawing/2014/main" id="{652DBD8F-D1F7-4D09-85ED-156831E94408}"/>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a:bodyPr>
          <a:lstStyle/>
          <a:p>
            <a:pPr algn="ctr"/>
            <a:r>
              <a:rPr lang="en-US" dirty="0">
                <a:solidFill>
                  <a:srgbClr val="FFFFFF"/>
                </a:solidFill>
              </a:rPr>
              <a:t>MODULE 2</a:t>
            </a:r>
          </a:p>
        </p:txBody>
      </p:sp>
      <p:sp>
        <p:nvSpPr>
          <p:cNvPr id="2" name="Subtitle 1">
            <a:extLst>
              <a:ext uri="{FF2B5EF4-FFF2-40B4-BE49-F238E27FC236}">
                <a16:creationId xmlns:a16="http://schemas.microsoft.com/office/drawing/2014/main" id="{8B0BC4B5-712C-4224-9703-7CE0228F3CC9}"/>
              </a:ext>
            </a:extLst>
          </p:cNvPr>
          <p:cNvSpPr>
            <a:spLocks noGrp="1"/>
          </p:cNvSpPr>
          <p:nvPr>
            <p:ph type="subTitle" idx="1"/>
          </p:nvPr>
        </p:nvSpPr>
        <p:spPr>
          <a:xfrm>
            <a:off x="1524000" y="4207519"/>
            <a:ext cx="9144000" cy="430887"/>
          </a:xfrm>
        </p:spPr>
        <p:txBody>
          <a:bodyPr/>
          <a:lstStyle/>
          <a:p>
            <a:r>
              <a:rPr lang="en-US" sz="2800" dirty="0"/>
              <a:t>MOVING TO THE CLOUD</a:t>
            </a:r>
            <a:endParaRPr lang="nl-NL" sz="2800" dirty="0"/>
          </a:p>
        </p:txBody>
      </p:sp>
    </p:spTree>
    <p:extLst>
      <p:ext uri="{BB962C8B-B14F-4D97-AF65-F5344CB8AC3E}">
        <p14:creationId xmlns:p14="http://schemas.microsoft.com/office/powerpoint/2010/main" val="3539413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pPr algn="l"/>
            <a:r>
              <a:rPr lang="en-US" b="1" i="0" dirty="0">
                <a:solidFill>
                  <a:srgbClr val="24292E"/>
                </a:solidFill>
                <a:effectLst/>
                <a:latin typeface="-apple-system"/>
              </a:rPr>
              <a:t>Module 2 - Moving to the Cloud</a:t>
            </a:r>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2289345"/>
          </a:xfrm>
        </p:spPr>
        <p:txBody>
          <a:bodyPr/>
          <a:lstStyle/>
          <a:p>
            <a:pPr algn="l"/>
            <a:r>
              <a:rPr lang="en-US" b="0" i="0" dirty="0">
                <a:solidFill>
                  <a:srgbClr val="24292E"/>
                </a:solidFill>
                <a:effectLst/>
                <a:latin typeface="-apple-system"/>
              </a:rPr>
              <a:t>In this module your students will learn to:</a:t>
            </a:r>
          </a:p>
          <a:p>
            <a:pPr lvl="1">
              <a:buFont typeface="Arial" panose="020B0604020202020204" pitchFamily="34" charset="0"/>
              <a:buChar char="•"/>
            </a:pPr>
            <a:r>
              <a:rPr lang="en-US" b="0" i="0" dirty="0">
                <a:solidFill>
                  <a:srgbClr val="24292E"/>
                </a:solidFill>
                <a:effectLst/>
                <a:latin typeface="-apple-system"/>
              </a:rPr>
              <a:t>Use Infrastructure as Code to set up idempotent infrastructure in the cloud</a:t>
            </a:r>
          </a:p>
          <a:p>
            <a:pPr lvl="1">
              <a:buFont typeface="Arial" panose="020B0604020202020204" pitchFamily="34" charset="0"/>
              <a:buChar char="•"/>
            </a:pPr>
            <a:r>
              <a:rPr lang="en-US" b="0" i="0" dirty="0">
                <a:solidFill>
                  <a:srgbClr val="24292E"/>
                </a:solidFill>
                <a:effectLst/>
                <a:latin typeface="-apple-system"/>
              </a:rPr>
              <a:t>Set up a resource group in Azure and assign permissions</a:t>
            </a:r>
          </a:p>
          <a:p>
            <a:pPr lvl="1">
              <a:buFont typeface="Arial" panose="020B0604020202020204" pitchFamily="34" charset="0"/>
              <a:buChar char="•"/>
            </a:pPr>
            <a:r>
              <a:rPr lang="en-US" b="0" i="0" dirty="0">
                <a:solidFill>
                  <a:srgbClr val="24292E"/>
                </a:solidFill>
                <a:effectLst/>
                <a:latin typeface="-apple-system"/>
              </a:rPr>
              <a:t>Set up a </a:t>
            </a:r>
            <a:r>
              <a:rPr lang="en-US" b="0" i="0" dirty="0" err="1">
                <a:solidFill>
                  <a:srgbClr val="24292E"/>
                </a:solidFill>
                <a:effectLst/>
                <a:latin typeface="-apple-system"/>
              </a:rPr>
              <a:t>CosmosDB</a:t>
            </a:r>
            <a:r>
              <a:rPr lang="en-US" b="0" i="0" dirty="0">
                <a:solidFill>
                  <a:srgbClr val="24292E"/>
                </a:solidFill>
                <a:effectLst/>
                <a:latin typeface="-apple-system"/>
              </a:rPr>
              <a:t> via automation scripts</a:t>
            </a:r>
          </a:p>
          <a:p>
            <a:pPr lvl="1">
              <a:buFont typeface="Arial" panose="020B0604020202020204" pitchFamily="34" charset="0"/>
              <a:buChar char="•"/>
            </a:pPr>
            <a:r>
              <a:rPr lang="en-US" b="0" i="0" dirty="0">
                <a:solidFill>
                  <a:srgbClr val="24292E"/>
                </a:solidFill>
                <a:effectLst/>
                <a:latin typeface="-apple-system"/>
              </a:rPr>
              <a:t>Set up an Azure Web App that runs a multi-container application via automation scripts</a:t>
            </a:r>
          </a:p>
          <a:p>
            <a:pPr lvl="1">
              <a:buFont typeface="Arial" panose="020B0604020202020204" pitchFamily="34" charset="0"/>
              <a:buChar char="•"/>
            </a:pPr>
            <a:r>
              <a:rPr lang="en-US" b="0" i="0" dirty="0">
                <a:solidFill>
                  <a:srgbClr val="24292E"/>
                </a:solidFill>
                <a:effectLst/>
                <a:latin typeface="-apple-system"/>
              </a:rPr>
              <a:t>Set up a pipeline that deploys the infrastructure on demand</a:t>
            </a:r>
          </a:p>
        </p:txBody>
      </p:sp>
    </p:spTree>
    <p:extLst>
      <p:ext uri="{BB962C8B-B14F-4D97-AF65-F5344CB8AC3E}">
        <p14:creationId xmlns:p14="http://schemas.microsoft.com/office/powerpoint/2010/main" val="16149431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r>
              <a:rPr lang="en-US" b="1" i="0" dirty="0">
                <a:solidFill>
                  <a:srgbClr val="24292E"/>
                </a:solidFill>
                <a:effectLst/>
                <a:latin typeface="-apple-system"/>
              </a:rPr>
              <a:t>Module 2 – Trainer Materials</a:t>
            </a: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2363339"/>
          </a:xfrm>
        </p:spPr>
        <p:txBody>
          <a:bodyPr/>
          <a:lstStyle/>
          <a:p>
            <a:r>
              <a:rPr lang="en-US" dirty="0"/>
              <a:t>Concept presentation and/or video, explaining</a:t>
            </a:r>
          </a:p>
          <a:p>
            <a:pPr lvl="1">
              <a:buFont typeface="Arial" panose="020B0604020202020204" pitchFamily="34" charset="0"/>
              <a:buChar char="•"/>
            </a:pPr>
            <a:r>
              <a:rPr lang="nl-NL" b="0" i="0" dirty="0" err="1">
                <a:solidFill>
                  <a:srgbClr val="24292E"/>
                </a:solidFill>
                <a:effectLst/>
                <a:latin typeface="-apple-system"/>
              </a:rPr>
              <a:t>Infrastructure</a:t>
            </a:r>
            <a:r>
              <a:rPr lang="nl-NL" b="0" i="0" dirty="0">
                <a:solidFill>
                  <a:srgbClr val="24292E"/>
                </a:solidFill>
                <a:effectLst/>
                <a:latin typeface="-apple-system"/>
              </a:rPr>
              <a:t> as Code</a:t>
            </a:r>
          </a:p>
          <a:p>
            <a:pPr lvl="1">
              <a:buFont typeface="Arial" panose="020B0604020202020204" pitchFamily="34" charset="0"/>
              <a:buChar char="•"/>
            </a:pPr>
            <a:r>
              <a:rPr lang="nl-NL" b="0" i="0" dirty="0">
                <a:solidFill>
                  <a:srgbClr val="24292E"/>
                </a:solidFill>
                <a:effectLst/>
                <a:latin typeface="-apple-system"/>
              </a:rPr>
              <a:t>Azure Fundamentals</a:t>
            </a:r>
          </a:p>
          <a:p>
            <a:pPr lvl="1">
              <a:buFont typeface="Arial" panose="020B0604020202020204" pitchFamily="34" charset="0"/>
              <a:buChar char="•"/>
            </a:pPr>
            <a:r>
              <a:rPr lang="nl-NL" b="0" i="0" dirty="0">
                <a:solidFill>
                  <a:srgbClr val="24292E"/>
                </a:solidFill>
                <a:effectLst/>
                <a:latin typeface="-apple-system"/>
              </a:rPr>
              <a:t>Azure Web Apps</a:t>
            </a:r>
          </a:p>
          <a:p>
            <a:pPr>
              <a:buFont typeface="Arial" panose="020B0604020202020204" pitchFamily="34" charset="0"/>
              <a:buChar char="•"/>
            </a:pPr>
            <a:r>
              <a:rPr lang="nl-NL" dirty="0">
                <a:solidFill>
                  <a:srgbClr val="24292E"/>
                </a:solidFill>
                <a:latin typeface="-apple-system"/>
              </a:rPr>
              <a:t>2 </a:t>
            </a:r>
            <a:r>
              <a:rPr lang="nl-NL" dirty="0" err="1">
                <a:solidFill>
                  <a:srgbClr val="24292E"/>
                </a:solidFill>
                <a:latin typeface="-apple-system"/>
              </a:rPr>
              <a:t>Challenges</a:t>
            </a:r>
            <a:endParaRPr lang="nl-NL" b="0" i="0" dirty="0">
              <a:solidFill>
                <a:srgbClr val="24292E"/>
              </a:solidFill>
              <a:effectLst/>
              <a:latin typeface="-apple-system"/>
            </a:endParaRPr>
          </a:p>
          <a:p>
            <a:pPr lvl="1"/>
            <a:endParaRPr lang="nl-NL" dirty="0"/>
          </a:p>
        </p:txBody>
      </p:sp>
    </p:spTree>
    <p:extLst>
      <p:ext uri="{BB962C8B-B14F-4D97-AF65-F5344CB8AC3E}">
        <p14:creationId xmlns:p14="http://schemas.microsoft.com/office/powerpoint/2010/main" val="39591769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CD5C4F0-30B2-45C3-8833-506AB1B8E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4;p1">
            <a:extLst>
              <a:ext uri="{FF2B5EF4-FFF2-40B4-BE49-F238E27FC236}">
                <a16:creationId xmlns:a16="http://schemas.microsoft.com/office/drawing/2014/main" id="{017F93B0-DEC3-456F-B020-2B88F3415DDD}"/>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a:bodyPr>
          <a:lstStyle/>
          <a:p>
            <a:pPr algn="ctr"/>
            <a:r>
              <a:rPr lang="en-US" dirty="0">
                <a:solidFill>
                  <a:srgbClr val="FFFFFF"/>
                </a:solidFill>
              </a:rPr>
              <a:t>MODULE 3</a:t>
            </a:r>
          </a:p>
        </p:txBody>
      </p:sp>
      <p:sp>
        <p:nvSpPr>
          <p:cNvPr id="2" name="Subtitle 1">
            <a:extLst>
              <a:ext uri="{FF2B5EF4-FFF2-40B4-BE49-F238E27FC236}">
                <a16:creationId xmlns:a16="http://schemas.microsoft.com/office/drawing/2014/main" id="{DCB0018F-5E6C-4D41-9D3E-3AF494BD7B39}"/>
              </a:ext>
            </a:extLst>
          </p:cNvPr>
          <p:cNvSpPr>
            <a:spLocks noGrp="1"/>
          </p:cNvSpPr>
          <p:nvPr>
            <p:ph type="subTitle" idx="1"/>
          </p:nvPr>
        </p:nvSpPr>
        <p:spPr>
          <a:xfrm>
            <a:off x="1524000" y="4207519"/>
            <a:ext cx="9144000" cy="430887"/>
          </a:xfrm>
        </p:spPr>
        <p:txBody>
          <a:bodyPr/>
          <a:lstStyle/>
          <a:p>
            <a:r>
              <a:rPr lang="nl-NL" sz="2800" dirty="0"/>
              <a:t>CLOSING THE FEEDBACK LOOP</a:t>
            </a:r>
          </a:p>
        </p:txBody>
      </p:sp>
    </p:spTree>
    <p:extLst>
      <p:ext uri="{BB962C8B-B14F-4D97-AF65-F5344CB8AC3E}">
        <p14:creationId xmlns:p14="http://schemas.microsoft.com/office/powerpoint/2010/main" val="3320444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1231106"/>
          </a:xfrm>
        </p:spPr>
        <p:txBody>
          <a:bodyPr/>
          <a:lstStyle/>
          <a:p>
            <a:r>
              <a:rPr lang="en-US" b="1" i="0" dirty="0">
                <a:solidFill>
                  <a:srgbClr val="24292E"/>
                </a:solidFill>
                <a:effectLst/>
                <a:latin typeface="-apple-system"/>
              </a:rPr>
              <a:t>Module 1 - Improving the Developer Workflow</a:t>
            </a:r>
            <a:br>
              <a:rPr lang="en-US" b="1" i="0" dirty="0">
                <a:solidFill>
                  <a:srgbClr val="24292E"/>
                </a:solidFill>
                <a:effectLst/>
                <a:latin typeface="-apple-system"/>
              </a:rPr>
            </a:b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2966197"/>
          </a:xfrm>
        </p:spPr>
        <p:txBody>
          <a:bodyPr/>
          <a:lstStyle/>
          <a:p>
            <a:pPr algn="l"/>
            <a:r>
              <a:rPr lang="en-US" b="0" i="0" dirty="0">
                <a:solidFill>
                  <a:srgbClr val="24292E"/>
                </a:solidFill>
                <a:effectLst/>
                <a:latin typeface="-apple-system"/>
              </a:rPr>
              <a:t>In this module your students will learn to:</a:t>
            </a:r>
          </a:p>
          <a:p>
            <a:pPr lvl="1">
              <a:buFont typeface="Arial" panose="020B0604020202020204" pitchFamily="34" charset="0"/>
              <a:buChar char="•"/>
            </a:pPr>
            <a:r>
              <a:rPr lang="en-US" b="0" i="0" dirty="0">
                <a:solidFill>
                  <a:srgbClr val="24292E"/>
                </a:solidFill>
                <a:effectLst/>
                <a:latin typeface="-apple-system"/>
              </a:rPr>
              <a:t>Implement Application Insights in the application</a:t>
            </a:r>
          </a:p>
          <a:p>
            <a:pPr lvl="1">
              <a:buFont typeface="Arial" panose="020B0604020202020204" pitchFamily="34" charset="0"/>
              <a:buChar char="•"/>
            </a:pPr>
            <a:r>
              <a:rPr lang="en-US" b="0" i="0" dirty="0">
                <a:solidFill>
                  <a:srgbClr val="24292E"/>
                </a:solidFill>
                <a:effectLst/>
                <a:latin typeface="-apple-system"/>
              </a:rPr>
              <a:t>Monitor the containers and the platform</a:t>
            </a:r>
          </a:p>
          <a:p>
            <a:pPr lvl="1">
              <a:buFont typeface="Arial" panose="020B0604020202020204" pitchFamily="34" charset="0"/>
              <a:buChar char="•"/>
            </a:pPr>
            <a:r>
              <a:rPr lang="en-US" b="0" i="0" dirty="0">
                <a:solidFill>
                  <a:srgbClr val="24292E"/>
                </a:solidFill>
                <a:effectLst/>
                <a:latin typeface="-apple-system"/>
              </a:rPr>
              <a:t>Implement Continuous Delivery in GitHub Actions</a:t>
            </a:r>
          </a:p>
          <a:p>
            <a:pPr lvl="1">
              <a:buFont typeface="Arial" panose="020B0604020202020204" pitchFamily="34" charset="0"/>
              <a:buChar char="•"/>
            </a:pPr>
            <a:r>
              <a:rPr lang="en-US" b="0" i="0" dirty="0">
                <a:solidFill>
                  <a:srgbClr val="24292E"/>
                </a:solidFill>
                <a:effectLst/>
                <a:latin typeface="-apple-system"/>
              </a:rPr>
              <a:t>Set up a CI/CD pipeline with Azure DevOps to automatically deploy containers</a:t>
            </a:r>
          </a:p>
          <a:p>
            <a:pPr lvl="1">
              <a:buFont typeface="Arial" panose="020B0604020202020204" pitchFamily="34" charset="0"/>
              <a:buChar char="•"/>
            </a:pPr>
            <a:r>
              <a:rPr lang="en-US" b="0" i="0" dirty="0">
                <a:solidFill>
                  <a:srgbClr val="24292E"/>
                </a:solidFill>
                <a:effectLst/>
                <a:latin typeface="-apple-system"/>
              </a:rPr>
              <a:t>Set up an manual and automatic approval gate in the release pipeline, to control the release of new versions</a:t>
            </a:r>
          </a:p>
          <a:p>
            <a:endParaRPr lang="nl-NL" dirty="0"/>
          </a:p>
        </p:txBody>
      </p:sp>
    </p:spTree>
    <p:extLst>
      <p:ext uri="{BB962C8B-B14F-4D97-AF65-F5344CB8AC3E}">
        <p14:creationId xmlns:p14="http://schemas.microsoft.com/office/powerpoint/2010/main" val="42218896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r>
              <a:rPr lang="en-US" b="1" i="0" dirty="0">
                <a:solidFill>
                  <a:srgbClr val="24292E"/>
                </a:solidFill>
                <a:effectLst/>
                <a:latin typeface="-apple-system"/>
              </a:rPr>
              <a:t>Module 1 – Trainer Materials</a:t>
            </a: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2363339"/>
          </a:xfrm>
        </p:spPr>
        <p:txBody>
          <a:bodyPr/>
          <a:lstStyle/>
          <a:p>
            <a:r>
              <a:rPr lang="en-US" dirty="0"/>
              <a:t>Concept presentation and/or video, explaining</a:t>
            </a:r>
          </a:p>
          <a:p>
            <a:pPr lvl="1">
              <a:buFont typeface="Arial" panose="020B0604020202020204" pitchFamily="34" charset="0"/>
              <a:buChar char="•"/>
            </a:pPr>
            <a:r>
              <a:rPr lang="nl-NL" b="0" i="0" dirty="0">
                <a:solidFill>
                  <a:srgbClr val="24292E"/>
                </a:solidFill>
                <a:effectLst/>
                <a:latin typeface="-apple-system"/>
              </a:rPr>
              <a:t>Application Insights</a:t>
            </a:r>
          </a:p>
          <a:p>
            <a:pPr lvl="1">
              <a:buFont typeface="Arial" panose="020B0604020202020204" pitchFamily="34" charset="0"/>
              <a:buChar char="•"/>
            </a:pPr>
            <a:r>
              <a:rPr lang="nl-NL" b="0" i="0" dirty="0">
                <a:solidFill>
                  <a:srgbClr val="24292E"/>
                </a:solidFill>
                <a:effectLst/>
                <a:latin typeface="-apple-system"/>
              </a:rPr>
              <a:t>Azure Pipelines - Basics</a:t>
            </a:r>
          </a:p>
          <a:p>
            <a:pPr lvl="1">
              <a:buFont typeface="Arial" panose="020B0604020202020204" pitchFamily="34" charset="0"/>
              <a:buChar char="•"/>
            </a:pPr>
            <a:r>
              <a:rPr lang="nl-NL" b="0" i="0" dirty="0">
                <a:solidFill>
                  <a:srgbClr val="24292E"/>
                </a:solidFill>
                <a:effectLst/>
                <a:latin typeface="-apple-system"/>
              </a:rPr>
              <a:t>Azure Pipelines - Advanced: Stages, Environments &amp; Checks</a:t>
            </a:r>
          </a:p>
          <a:p>
            <a:pPr>
              <a:buFont typeface="Arial" panose="020B0604020202020204" pitchFamily="34" charset="0"/>
              <a:buChar char="•"/>
            </a:pPr>
            <a:r>
              <a:rPr lang="nl-NL" dirty="0">
                <a:solidFill>
                  <a:srgbClr val="24292E"/>
                </a:solidFill>
                <a:latin typeface="-apple-system"/>
              </a:rPr>
              <a:t>4 </a:t>
            </a:r>
            <a:r>
              <a:rPr lang="nl-NL" dirty="0" err="1">
                <a:solidFill>
                  <a:srgbClr val="24292E"/>
                </a:solidFill>
                <a:latin typeface="-apple-system"/>
              </a:rPr>
              <a:t>Challenges</a:t>
            </a:r>
            <a:endParaRPr lang="nl-NL" b="0" i="0" dirty="0">
              <a:solidFill>
                <a:srgbClr val="24292E"/>
              </a:solidFill>
              <a:effectLst/>
              <a:latin typeface="-apple-system"/>
            </a:endParaRPr>
          </a:p>
          <a:p>
            <a:pPr lvl="1"/>
            <a:endParaRPr lang="nl-NL" dirty="0"/>
          </a:p>
        </p:txBody>
      </p:sp>
    </p:spTree>
    <p:extLst>
      <p:ext uri="{BB962C8B-B14F-4D97-AF65-F5344CB8AC3E}">
        <p14:creationId xmlns:p14="http://schemas.microsoft.com/office/powerpoint/2010/main" val="27750184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CD5C4F0-30B2-45C3-8833-506AB1B8E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4;p1">
            <a:extLst>
              <a:ext uri="{FF2B5EF4-FFF2-40B4-BE49-F238E27FC236}">
                <a16:creationId xmlns:a16="http://schemas.microsoft.com/office/drawing/2014/main" id="{017F93B0-DEC3-456F-B020-2B88F3415DDD}"/>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a:bodyPr>
          <a:lstStyle/>
          <a:p>
            <a:pPr algn="ctr"/>
            <a:r>
              <a:rPr lang="en-US" dirty="0">
                <a:solidFill>
                  <a:srgbClr val="FFFFFF"/>
                </a:solidFill>
              </a:rPr>
              <a:t>BEFORE YOU START</a:t>
            </a:r>
          </a:p>
        </p:txBody>
      </p:sp>
      <p:sp>
        <p:nvSpPr>
          <p:cNvPr id="2" name="Subtitle 1">
            <a:extLst>
              <a:ext uri="{FF2B5EF4-FFF2-40B4-BE49-F238E27FC236}">
                <a16:creationId xmlns:a16="http://schemas.microsoft.com/office/drawing/2014/main" id="{DCB0018F-5E6C-4D41-9D3E-3AF494BD7B39}"/>
              </a:ext>
            </a:extLst>
          </p:cNvPr>
          <p:cNvSpPr>
            <a:spLocks noGrp="1"/>
          </p:cNvSpPr>
          <p:nvPr>
            <p:ph type="subTitle" idx="1"/>
          </p:nvPr>
        </p:nvSpPr>
        <p:spPr>
          <a:xfrm>
            <a:off x="1524000" y="4207519"/>
            <a:ext cx="9144000" cy="430887"/>
          </a:xfrm>
        </p:spPr>
        <p:txBody>
          <a:bodyPr/>
          <a:lstStyle/>
          <a:p>
            <a:r>
              <a:rPr lang="nl-NL" sz="2800" dirty="0"/>
              <a:t>PREREQUISITE SETUP</a:t>
            </a:r>
          </a:p>
        </p:txBody>
      </p:sp>
    </p:spTree>
    <p:extLst>
      <p:ext uri="{BB962C8B-B14F-4D97-AF65-F5344CB8AC3E}">
        <p14:creationId xmlns:p14="http://schemas.microsoft.com/office/powerpoint/2010/main" val="1178070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CF54B-51D7-43BD-A1F7-D55D2473E7B9}"/>
              </a:ext>
            </a:extLst>
          </p:cNvPr>
          <p:cNvSpPr>
            <a:spLocks noGrp="1"/>
          </p:cNvSpPr>
          <p:nvPr>
            <p:ph type="title"/>
          </p:nvPr>
        </p:nvSpPr>
        <p:spPr/>
        <p:txBody>
          <a:bodyPr anchor="ctr">
            <a:normAutofit/>
          </a:bodyPr>
          <a:lstStyle/>
          <a:p>
            <a:r>
              <a:rPr lang="en-US" dirty="0"/>
              <a:t>Prerequisite Setup</a:t>
            </a:r>
            <a:endParaRPr lang="nl-NL" dirty="0"/>
          </a:p>
        </p:txBody>
      </p:sp>
      <p:sp>
        <p:nvSpPr>
          <p:cNvPr id="4" name="Text Placeholder 3">
            <a:extLst>
              <a:ext uri="{FF2B5EF4-FFF2-40B4-BE49-F238E27FC236}">
                <a16:creationId xmlns:a16="http://schemas.microsoft.com/office/drawing/2014/main" id="{B2F09CBA-B135-4B94-A30A-917387235FEC}"/>
              </a:ext>
            </a:extLst>
          </p:cNvPr>
          <p:cNvSpPr>
            <a:spLocks noGrp="1"/>
          </p:cNvSpPr>
          <p:nvPr>
            <p:ph type="body" sz="quarter" idx="10"/>
          </p:nvPr>
        </p:nvSpPr>
        <p:spPr>
          <a:xfrm>
            <a:off x="584201" y="1435498"/>
            <a:ext cx="11018520" cy="3175741"/>
          </a:xfrm>
        </p:spPr>
        <p:txBody>
          <a:bodyPr/>
          <a:lstStyle/>
          <a:p>
            <a:r>
              <a:rPr lang="en-US" dirty="0"/>
              <a:t>Students use the </a:t>
            </a:r>
            <a:r>
              <a:rPr lang="en-US" dirty="0" err="1"/>
              <a:t>CodeToCloud</a:t>
            </a:r>
            <a:r>
              <a:rPr lang="en-US" dirty="0"/>
              <a:t>-Workshop-Students to go through content</a:t>
            </a:r>
          </a:p>
          <a:p>
            <a:r>
              <a:rPr lang="en-US" dirty="0"/>
              <a:t>Students clone the </a:t>
            </a:r>
            <a:r>
              <a:rPr lang="en-US" dirty="0" err="1"/>
              <a:t>CodeToCloud</a:t>
            </a:r>
            <a:r>
              <a:rPr lang="en-US" dirty="0"/>
              <a:t>-Source Repository for sources</a:t>
            </a:r>
          </a:p>
          <a:p>
            <a:r>
              <a:rPr lang="en-US" dirty="0"/>
              <a:t>In the </a:t>
            </a:r>
            <a:r>
              <a:rPr lang="en-US" dirty="0" err="1"/>
              <a:t>CodeToCloud</a:t>
            </a:r>
            <a:r>
              <a:rPr lang="en-US" dirty="0"/>
              <a:t>-Source create a GitHub </a:t>
            </a:r>
            <a:r>
              <a:rPr lang="en-US" dirty="0" err="1"/>
              <a:t>Codespace</a:t>
            </a:r>
            <a:endParaRPr lang="en-US" dirty="0"/>
          </a:p>
          <a:p>
            <a:r>
              <a:rPr lang="nl-NL" dirty="0"/>
              <a:t>Set up workshop scripts </a:t>
            </a:r>
          </a:p>
          <a:p>
            <a:pPr lvl="1"/>
            <a:r>
              <a:rPr lang="nl-NL" dirty="0"/>
              <a:t>Powershell profile </a:t>
            </a:r>
            <a:r>
              <a:rPr lang="nl-NL" dirty="0" err="1"/>
              <a:t>with</a:t>
            </a:r>
            <a:r>
              <a:rPr lang="nl-NL" dirty="0"/>
              <a:t> variables</a:t>
            </a:r>
          </a:p>
          <a:p>
            <a:pPr lvl="1"/>
            <a:r>
              <a:rPr lang="nl-NL" dirty="0"/>
              <a:t>GitHub and </a:t>
            </a:r>
            <a:r>
              <a:rPr lang="nl-NL" dirty="0" err="1"/>
              <a:t>AzDo</a:t>
            </a:r>
            <a:r>
              <a:rPr lang="nl-NL" dirty="0"/>
              <a:t> Personal Access Tokens</a:t>
            </a:r>
          </a:p>
          <a:p>
            <a:pPr lvl="1"/>
            <a:r>
              <a:rPr lang="nl-NL" dirty="0"/>
              <a:t>Setup Script to </a:t>
            </a:r>
            <a:r>
              <a:rPr lang="nl-NL" dirty="0" err="1"/>
              <a:t>create</a:t>
            </a:r>
            <a:r>
              <a:rPr lang="nl-NL" dirty="0"/>
              <a:t> </a:t>
            </a:r>
            <a:r>
              <a:rPr lang="nl-NL" dirty="0" err="1"/>
              <a:t>settings</a:t>
            </a:r>
            <a:r>
              <a:rPr lang="nl-NL" dirty="0"/>
              <a:t> file to </a:t>
            </a:r>
            <a:r>
              <a:rPr lang="nl-NL" dirty="0" err="1"/>
              <a:t>execute</a:t>
            </a:r>
            <a:r>
              <a:rPr lang="nl-NL" dirty="0"/>
              <a:t> start and </a:t>
            </a:r>
            <a:r>
              <a:rPr lang="nl-NL" dirty="0" err="1"/>
              <a:t>solutions</a:t>
            </a:r>
            <a:r>
              <a:rPr lang="nl-NL" dirty="0"/>
              <a:t> scripts</a:t>
            </a:r>
          </a:p>
          <a:p>
            <a:pPr marL="228532" lvl="1" indent="0">
              <a:buNone/>
            </a:pPr>
            <a:endParaRPr lang="nl-NL" dirty="0"/>
          </a:p>
        </p:txBody>
      </p:sp>
      <p:pic>
        <p:nvPicPr>
          <p:cNvPr id="7" name="Picture 6">
            <a:extLst>
              <a:ext uri="{FF2B5EF4-FFF2-40B4-BE49-F238E27FC236}">
                <a16:creationId xmlns:a16="http://schemas.microsoft.com/office/drawing/2014/main" id="{A71A1D66-EE7C-4969-94B2-1383B977C6AC}"/>
              </a:ext>
            </a:extLst>
          </p:cNvPr>
          <p:cNvPicPr>
            <a:picLocks noChangeAspect="1"/>
          </p:cNvPicPr>
          <p:nvPr/>
        </p:nvPicPr>
        <p:blipFill>
          <a:blip r:embed="rId3"/>
          <a:stretch>
            <a:fillRect/>
          </a:stretch>
        </p:blipFill>
        <p:spPr>
          <a:xfrm>
            <a:off x="584201" y="4565629"/>
            <a:ext cx="6676426" cy="1073466"/>
          </a:xfrm>
          <a:prstGeom prst="rect">
            <a:avLst/>
          </a:prstGeom>
        </p:spPr>
      </p:pic>
    </p:spTree>
    <p:extLst>
      <p:ext uri="{BB962C8B-B14F-4D97-AF65-F5344CB8AC3E}">
        <p14:creationId xmlns:p14="http://schemas.microsoft.com/office/powerpoint/2010/main" val="2259212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AC89B34-654E-4987-BD14-119B0FD94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54" y="-56096"/>
            <a:ext cx="12349706" cy="691409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04;p1">
            <a:extLst>
              <a:ext uri="{FF2B5EF4-FFF2-40B4-BE49-F238E27FC236}">
                <a16:creationId xmlns:a16="http://schemas.microsoft.com/office/drawing/2014/main" id="{652DBD8F-D1F7-4D09-85ED-156831E94408}"/>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HOW TO DO CHALLENGES</a:t>
            </a:r>
          </a:p>
        </p:txBody>
      </p:sp>
      <p:sp>
        <p:nvSpPr>
          <p:cNvPr id="2" name="Subtitle 1">
            <a:extLst>
              <a:ext uri="{FF2B5EF4-FFF2-40B4-BE49-F238E27FC236}">
                <a16:creationId xmlns:a16="http://schemas.microsoft.com/office/drawing/2014/main" id="{8B0BC4B5-712C-4224-9703-7CE0228F3CC9}"/>
              </a:ext>
            </a:extLst>
          </p:cNvPr>
          <p:cNvSpPr>
            <a:spLocks noGrp="1"/>
          </p:cNvSpPr>
          <p:nvPr>
            <p:ph type="subTitle" idx="1"/>
          </p:nvPr>
        </p:nvSpPr>
        <p:spPr>
          <a:xfrm>
            <a:off x="1524000" y="4207519"/>
            <a:ext cx="9144000" cy="430887"/>
          </a:xfrm>
        </p:spPr>
        <p:txBody>
          <a:bodyPr/>
          <a:lstStyle/>
          <a:p>
            <a:endParaRPr lang="nl-NL" sz="2800" dirty="0"/>
          </a:p>
        </p:txBody>
      </p:sp>
    </p:spTree>
    <p:extLst>
      <p:ext uri="{BB962C8B-B14F-4D97-AF65-F5344CB8AC3E}">
        <p14:creationId xmlns:p14="http://schemas.microsoft.com/office/powerpoint/2010/main" val="1225038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81031-C7D6-40BA-AFD7-5F405C611FCB}"/>
              </a:ext>
            </a:extLst>
          </p:cNvPr>
          <p:cNvSpPr>
            <a:spLocks noGrp="1"/>
          </p:cNvSpPr>
          <p:nvPr>
            <p:ph type="title"/>
          </p:nvPr>
        </p:nvSpPr>
        <p:spPr/>
        <p:txBody>
          <a:bodyPr/>
          <a:lstStyle/>
          <a:p>
            <a:r>
              <a:rPr lang="en-US" dirty="0"/>
              <a:t>Agenda of the day</a:t>
            </a:r>
            <a:endParaRPr lang="nl-NL" dirty="0"/>
          </a:p>
        </p:txBody>
      </p:sp>
      <p:sp>
        <p:nvSpPr>
          <p:cNvPr id="3" name="Text Placeholder 2">
            <a:extLst>
              <a:ext uri="{FF2B5EF4-FFF2-40B4-BE49-F238E27FC236}">
                <a16:creationId xmlns:a16="http://schemas.microsoft.com/office/drawing/2014/main" id="{B9EF9347-0996-487A-8604-AB0CDBE3839D}"/>
              </a:ext>
            </a:extLst>
          </p:cNvPr>
          <p:cNvSpPr>
            <a:spLocks noGrp="1"/>
          </p:cNvSpPr>
          <p:nvPr>
            <p:ph type="body" sz="quarter" idx="10"/>
          </p:nvPr>
        </p:nvSpPr>
        <p:spPr>
          <a:xfrm>
            <a:off x="584201" y="1435499"/>
            <a:ext cx="11018520" cy="6130909"/>
          </a:xfrm>
        </p:spPr>
        <p:txBody>
          <a:bodyPr/>
          <a:lstStyle/>
          <a:p>
            <a:r>
              <a:rPr lang="en-US" dirty="0"/>
              <a:t>Introduction</a:t>
            </a:r>
          </a:p>
          <a:p>
            <a:r>
              <a:rPr lang="en-US" dirty="0"/>
              <a:t>Workshop Introduction &amp; Learning Objectives</a:t>
            </a:r>
          </a:p>
          <a:p>
            <a:r>
              <a:rPr lang="en-US" dirty="0"/>
              <a:t>Modules Description</a:t>
            </a:r>
          </a:p>
          <a:p>
            <a:r>
              <a:rPr lang="en-US" dirty="0"/>
              <a:t>Workshop Setup &amp; Prerequisite setup</a:t>
            </a:r>
          </a:p>
          <a:p>
            <a:r>
              <a:rPr lang="en-US" dirty="0"/>
              <a:t>Welcome to </a:t>
            </a:r>
            <a:r>
              <a:rPr lang="en-US" dirty="0" err="1"/>
              <a:t>Fabrikam</a:t>
            </a:r>
            <a:r>
              <a:rPr lang="en-US" dirty="0"/>
              <a:t> Medical</a:t>
            </a:r>
          </a:p>
          <a:p>
            <a:r>
              <a:rPr lang="en-US" dirty="0"/>
              <a:t>Module 0 – Design session &amp; Presentations</a:t>
            </a:r>
          </a:p>
          <a:p>
            <a:r>
              <a:rPr lang="en-US" dirty="0"/>
              <a:t>Module 1 – Concepts &amp; </a:t>
            </a:r>
            <a:r>
              <a:rPr lang="en-US" dirty="0" err="1"/>
              <a:t>HandsOn</a:t>
            </a:r>
            <a:endParaRPr lang="en-US" dirty="0"/>
          </a:p>
          <a:p>
            <a:r>
              <a:rPr lang="en-US" dirty="0"/>
              <a:t>Learning Review</a:t>
            </a:r>
          </a:p>
          <a:p>
            <a:r>
              <a:rPr lang="en-US" dirty="0"/>
              <a:t>Module 2 – Concepts &amp; </a:t>
            </a:r>
            <a:r>
              <a:rPr lang="en-US" dirty="0" err="1"/>
              <a:t>HandsOn</a:t>
            </a:r>
            <a:endParaRPr lang="en-US" dirty="0"/>
          </a:p>
          <a:p>
            <a:r>
              <a:rPr lang="en-US" dirty="0"/>
              <a:t>Learning Review</a:t>
            </a:r>
          </a:p>
          <a:p>
            <a:r>
              <a:rPr lang="en-US" dirty="0"/>
              <a:t>Module 3 – Concepts &amp; </a:t>
            </a:r>
            <a:r>
              <a:rPr lang="en-US" dirty="0" err="1"/>
              <a:t>HandsOn</a:t>
            </a:r>
            <a:endParaRPr lang="en-US" dirty="0"/>
          </a:p>
          <a:p>
            <a:r>
              <a:rPr lang="en-US" dirty="0"/>
              <a:t>Learning Review</a:t>
            </a:r>
          </a:p>
          <a:p>
            <a:endParaRPr lang="en-US" dirty="0"/>
          </a:p>
          <a:p>
            <a:endParaRPr lang="nl-NL" dirty="0"/>
          </a:p>
        </p:txBody>
      </p:sp>
    </p:spTree>
    <p:extLst>
      <p:ext uri="{BB962C8B-B14F-4D97-AF65-F5344CB8AC3E}">
        <p14:creationId xmlns:p14="http://schemas.microsoft.com/office/powerpoint/2010/main" val="9523889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a:bodyPr>
          <a:lstStyle/>
          <a:p>
            <a:pPr algn="ctr"/>
            <a:r>
              <a:rPr lang="en-US" dirty="0">
                <a:solidFill>
                  <a:srgbClr val="FFFFFF"/>
                </a:solidFill>
              </a:rPr>
              <a:t>STORYLINE</a:t>
            </a: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nl-NL" sz="2800" dirty="0"/>
              <a:t>WELCOME TO FABRIKAM MEDICAL</a:t>
            </a:r>
          </a:p>
        </p:txBody>
      </p:sp>
    </p:spTree>
    <p:extLst>
      <p:ext uri="{BB962C8B-B14F-4D97-AF65-F5344CB8AC3E}">
        <p14:creationId xmlns:p14="http://schemas.microsoft.com/office/powerpoint/2010/main" val="2001168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1B28E-E221-4C67-8014-F86E99E75D60}"/>
              </a:ext>
            </a:extLst>
          </p:cNvPr>
          <p:cNvSpPr>
            <a:spLocks noGrp="1"/>
          </p:cNvSpPr>
          <p:nvPr>
            <p:ph type="title"/>
          </p:nvPr>
        </p:nvSpPr>
        <p:spPr/>
        <p:txBody>
          <a:bodyPr/>
          <a:lstStyle/>
          <a:p>
            <a:r>
              <a:rPr lang="en-US" dirty="0" err="1"/>
              <a:t>Fabrikam</a:t>
            </a:r>
            <a:r>
              <a:rPr lang="en-US" dirty="0"/>
              <a:t> Medical</a:t>
            </a:r>
            <a:endParaRPr lang="nl-NL" dirty="0"/>
          </a:p>
        </p:txBody>
      </p:sp>
      <p:sp>
        <p:nvSpPr>
          <p:cNvPr id="7" name="Text Placeholder 6">
            <a:extLst>
              <a:ext uri="{FF2B5EF4-FFF2-40B4-BE49-F238E27FC236}">
                <a16:creationId xmlns:a16="http://schemas.microsoft.com/office/drawing/2014/main" id="{0BFA04A9-135A-4E3F-B315-D532CA362852}"/>
              </a:ext>
            </a:extLst>
          </p:cNvPr>
          <p:cNvSpPr>
            <a:spLocks noGrp="1"/>
          </p:cNvSpPr>
          <p:nvPr>
            <p:ph type="body" sz="quarter" idx="10"/>
          </p:nvPr>
        </p:nvSpPr>
        <p:spPr>
          <a:xfrm>
            <a:off x="584201" y="1435498"/>
            <a:ext cx="11018520" cy="5182957"/>
          </a:xfrm>
        </p:spPr>
        <p:txBody>
          <a:bodyPr/>
          <a:lstStyle/>
          <a:p>
            <a:r>
              <a:rPr lang="en-US" sz="2000" b="0" i="0" dirty="0" err="1">
                <a:solidFill>
                  <a:srgbClr val="24292E"/>
                </a:solidFill>
                <a:effectLst/>
                <a:latin typeface="-apple-system"/>
              </a:rPr>
              <a:t>Fabrikam</a:t>
            </a:r>
            <a:r>
              <a:rPr lang="en-US" sz="2000" b="0" i="0" dirty="0">
                <a:solidFill>
                  <a:srgbClr val="24292E"/>
                </a:solidFill>
                <a:effectLst/>
                <a:latin typeface="-apple-system"/>
              </a:rPr>
              <a:t> Medical Conferences provides conference web site services tailored to the medical community. They started out 10 years ago building a few conference sites for a small conference organizer. Since then, word of mouth has spread, and </a:t>
            </a:r>
            <a:r>
              <a:rPr lang="en-US" sz="2000" b="0" i="0" dirty="0" err="1">
                <a:solidFill>
                  <a:srgbClr val="24292E"/>
                </a:solidFill>
                <a:effectLst/>
                <a:latin typeface="-apple-system"/>
              </a:rPr>
              <a:t>Fabrikam</a:t>
            </a:r>
            <a:r>
              <a:rPr lang="en-US" sz="2000" b="0" i="0" dirty="0">
                <a:solidFill>
                  <a:srgbClr val="24292E"/>
                </a:solidFill>
                <a:effectLst/>
                <a:latin typeface="-apple-system"/>
              </a:rPr>
              <a:t> Medical Conferences is now a well-known industry brand. They currently handle over 100 conferences per year and growing.</a:t>
            </a:r>
            <a:br>
              <a:rPr lang="en-US" sz="2000" b="0" i="0" dirty="0">
                <a:solidFill>
                  <a:srgbClr val="24292E"/>
                </a:solidFill>
                <a:effectLst/>
                <a:latin typeface="-apple-system"/>
              </a:rPr>
            </a:br>
            <a:endParaRPr lang="en-US" sz="2000" b="0" i="0" dirty="0">
              <a:solidFill>
                <a:srgbClr val="24292E"/>
              </a:solidFill>
              <a:effectLst/>
              <a:latin typeface="-apple-system"/>
            </a:endParaRPr>
          </a:p>
          <a:p>
            <a:r>
              <a:rPr lang="en-US" sz="2000" b="0" i="0" dirty="0">
                <a:solidFill>
                  <a:srgbClr val="24292E"/>
                </a:solidFill>
                <a:effectLst/>
                <a:latin typeface="-apple-system"/>
              </a:rPr>
              <a:t>The VP of Engineering at </a:t>
            </a:r>
            <a:r>
              <a:rPr lang="en-US" sz="2000" b="0" i="0" dirty="0" err="1">
                <a:solidFill>
                  <a:srgbClr val="24292E"/>
                </a:solidFill>
                <a:effectLst/>
                <a:latin typeface="-apple-system"/>
              </a:rPr>
              <a:t>Fabrikam</a:t>
            </a:r>
            <a:r>
              <a:rPr lang="en-US" sz="2000" b="0" i="0" dirty="0">
                <a:solidFill>
                  <a:srgbClr val="24292E"/>
                </a:solidFill>
                <a:effectLst/>
                <a:latin typeface="-apple-system"/>
              </a:rPr>
              <a:t>, Susan Withers, has a team of 12 developers who handle all aspects of development, testing, deployment, and operational management of their customer sites. Due to customer demands, they have issues with the efficiency and reliability the conference websites. This mainly caused by an inefficient development and operations workflow.</a:t>
            </a:r>
            <a:br>
              <a:rPr lang="en-US" sz="2000" b="0" i="0" dirty="0">
                <a:solidFill>
                  <a:srgbClr val="24292E"/>
                </a:solidFill>
                <a:effectLst/>
                <a:latin typeface="-apple-system"/>
              </a:rPr>
            </a:br>
            <a:endParaRPr lang="en-US" sz="2000" dirty="0">
              <a:solidFill>
                <a:srgbClr val="24292E"/>
              </a:solidFill>
              <a:latin typeface="-apple-system"/>
            </a:endParaRPr>
          </a:p>
          <a:p>
            <a:pPr algn="l"/>
            <a:r>
              <a:rPr lang="en-US" sz="2000" b="0" i="0" dirty="0">
                <a:solidFill>
                  <a:srgbClr val="24292E"/>
                </a:solidFill>
                <a:effectLst/>
                <a:latin typeface="-apple-system"/>
              </a:rPr>
              <a:t>In the current situation, the conference sites are hosted on-premises with the following topology and platform implementation:</a:t>
            </a:r>
          </a:p>
          <a:p>
            <a:pPr lvl="1">
              <a:buFont typeface="Arial" panose="020B0604020202020204" pitchFamily="34" charset="0"/>
              <a:buChar char="•"/>
            </a:pPr>
            <a:r>
              <a:rPr lang="en-US" sz="1800" b="0" i="0" dirty="0">
                <a:solidFill>
                  <a:srgbClr val="24292E"/>
                </a:solidFill>
                <a:effectLst/>
                <a:latin typeface="-apple-system"/>
              </a:rPr>
              <a:t>The conference web sites are built with the MEAN stack (Mongo, Express, Angular, Node.js).</a:t>
            </a:r>
          </a:p>
          <a:p>
            <a:pPr lvl="1">
              <a:buFont typeface="Arial" panose="020B0604020202020204" pitchFamily="34" charset="0"/>
              <a:buChar char="•"/>
            </a:pPr>
            <a:r>
              <a:rPr lang="en-US" sz="1800" b="0" i="0" dirty="0">
                <a:solidFill>
                  <a:srgbClr val="24292E"/>
                </a:solidFill>
                <a:effectLst/>
                <a:latin typeface="-apple-system"/>
              </a:rPr>
              <a:t>Web sites and APIs are hosted on Linux machines.</a:t>
            </a:r>
          </a:p>
          <a:p>
            <a:pPr lvl="1">
              <a:buFont typeface="Arial" panose="020B0604020202020204" pitchFamily="34" charset="0"/>
              <a:buChar char="•"/>
            </a:pPr>
            <a:r>
              <a:rPr lang="en-US" sz="1800" b="0" i="0" dirty="0">
                <a:solidFill>
                  <a:srgbClr val="24292E"/>
                </a:solidFill>
                <a:effectLst/>
                <a:latin typeface="-apple-system"/>
              </a:rPr>
              <a:t>MongoDB is also running on a separate cluster of Linux machines.</a:t>
            </a:r>
          </a:p>
          <a:p>
            <a:endParaRPr lang="nl-NL" sz="2000" dirty="0"/>
          </a:p>
        </p:txBody>
      </p:sp>
      <p:pic>
        <p:nvPicPr>
          <p:cNvPr id="6" name="Picture 5">
            <a:extLst>
              <a:ext uri="{FF2B5EF4-FFF2-40B4-BE49-F238E27FC236}">
                <a16:creationId xmlns:a16="http://schemas.microsoft.com/office/drawing/2014/main" id="{013E6D07-6F31-4AC8-8DE5-16BCEB1F5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352" y="438174"/>
            <a:ext cx="4584192" cy="573024"/>
          </a:xfrm>
          <a:prstGeom prst="rect">
            <a:avLst/>
          </a:prstGeom>
        </p:spPr>
      </p:pic>
    </p:spTree>
    <p:extLst>
      <p:ext uri="{BB962C8B-B14F-4D97-AF65-F5344CB8AC3E}">
        <p14:creationId xmlns:p14="http://schemas.microsoft.com/office/powerpoint/2010/main" val="41671811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1B28E-E221-4C67-8014-F86E99E75D60}"/>
              </a:ext>
            </a:extLst>
          </p:cNvPr>
          <p:cNvSpPr>
            <a:spLocks noGrp="1"/>
          </p:cNvSpPr>
          <p:nvPr>
            <p:ph type="title"/>
          </p:nvPr>
        </p:nvSpPr>
        <p:spPr/>
        <p:txBody>
          <a:bodyPr/>
          <a:lstStyle/>
          <a:p>
            <a:r>
              <a:rPr lang="en-US" dirty="0" err="1"/>
              <a:t>Fabrikam</a:t>
            </a:r>
            <a:r>
              <a:rPr lang="en-US" dirty="0"/>
              <a:t> Medical - Goals</a:t>
            </a:r>
            <a:endParaRPr lang="nl-NL" dirty="0"/>
          </a:p>
        </p:txBody>
      </p:sp>
      <p:sp>
        <p:nvSpPr>
          <p:cNvPr id="7" name="Text Placeholder 6">
            <a:extLst>
              <a:ext uri="{FF2B5EF4-FFF2-40B4-BE49-F238E27FC236}">
                <a16:creationId xmlns:a16="http://schemas.microsoft.com/office/drawing/2014/main" id="{0BFA04A9-135A-4E3F-B315-D532CA362852}"/>
              </a:ext>
            </a:extLst>
          </p:cNvPr>
          <p:cNvSpPr>
            <a:spLocks noGrp="1"/>
          </p:cNvSpPr>
          <p:nvPr>
            <p:ph type="body" sz="quarter" idx="10"/>
          </p:nvPr>
        </p:nvSpPr>
        <p:spPr>
          <a:xfrm>
            <a:off x="584201" y="1435498"/>
            <a:ext cx="11018520" cy="2511457"/>
          </a:xfrm>
        </p:spPr>
        <p:txBody>
          <a:bodyPr/>
          <a:lstStyle/>
          <a:p>
            <a:pPr algn="l">
              <a:buFont typeface="Arial" panose="020B0604020202020204" pitchFamily="34" charset="0"/>
              <a:buChar char="•"/>
            </a:pPr>
            <a:r>
              <a:rPr lang="en-US" b="0" i="0" dirty="0">
                <a:solidFill>
                  <a:srgbClr val="24292E"/>
                </a:solidFill>
                <a:effectLst/>
                <a:latin typeface="-apple-system"/>
              </a:rPr>
              <a:t>Improve the overall architecture</a:t>
            </a:r>
          </a:p>
          <a:p>
            <a:pPr algn="l">
              <a:buFont typeface="Arial" panose="020B0604020202020204" pitchFamily="34" charset="0"/>
              <a:buChar char="•"/>
            </a:pPr>
            <a:r>
              <a:rPr lang="en-US" b="0" i="0" dirty="0">
                <a:solidFill>
                  <a:srgbClr val="24292E"/>
                </a:solidFill>
                <a:effectLst/>
                <a:latin typeface="-apple-system"/>
              </a:rPr>
              <a:t>Improve the Development workflow</a:t>
            </a:r>
          </a:p>
          <a:p>
            <a:pPr algn="l">
              <a:buFont typeface="Arial" panose="020B0604020202020204" pitchFamily="34" charset="0"/>
              <a:buChar char="•"/>
            </a:pPr>
            <a:r>
              <a:rPr lang="en-US" b="0" i="0" dirty="0">
                <a:solidFill>
                  <a:srgbClr val="24292E"/>
                </a:solidFill>
                <a:effectLst/>
                <a:latin typeface="-apple-system"/>
              </a:rPr>
              <a:t>Improve the quality and maintainability of the code base</a:t>
            </a:r>
          </a:p>
          <a:p>
            <a:pPr algn="l">
              <a:buFont typeface="Arial" panose="020B0604020202020204" pitchFamily="34" charset="0"/>
              <a:buChar char="•"/>
            </a:pPr>
            <a:r>
              <a:rPr lang="en-US" b="0" i="0" dirty="0">
                <a:solidFill>
                  <a:srgbClr val="24292E"/>
                </a:solidFill>
                <a:effectLst/>
                <a:latin typeface="-apple-system"/>
              </a:rPr>
              <a:t>Improve the DevOps lifecycle.</a:t>
            </a:r>
          </a:p>
          <a:p>
            <a:pPr algn="l">
              <a:buFont typeface="Arial" panose="020B0604020202020204" pitchFamily="34" charset="0"/>
              <a:buChar char="•"/>
            </a:pPr>
            <a:r>
              <a:rPr lang="en-US" b="0" i="0" dirty="0">
                <a:solidFill>
                  <a:srgbClr val="24292E"/>
                </a:solidFill>
                <a:effectLst/>
                <a:latin typeface="-apple-system"/>
              </a:rPr>
              <a:t>Increase visibility into system operations and health.</a:t>
            </a:r>
          </a:p>
          <a:p>
            <a:endParaRPr lang="nl-NL" sz="2000" dirty="0"/>
          </a:p>
        </p:txBody>
      </p:sp>
      <p:pic>
        <p:nvPicPr>
          <p:cNvPr id="6" name="Picture 5">
            <a:extLst>
              <a:ext uri="{FF2B5EF4-FFF2-40B4-BE49-F238E27FC236}">
                <a16:creationId xmlns:a16="http://schemas.microsoft.com/office/drawing/2014/main" id="{013E6D07-6F31-4AC8-8DE5-16BCEB1F5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352" y="438174"/>
            <a:ext cx="4584192" cy="573024"/>
          </a:xfrm>
          <a:prstGeom prst="rect">
            <a:avLst/>
          </a:prstGeom>
        </p:spPr>
      </p:pic>
    </p:spTree>
    <p:extLst>
      <p:ext uri="{BB962C8B-B14F-4D97-AF65-F5344CB8AC3E}">
        <p14:creationId xmlns:p14="http://schemas.microsoft.com/office/powerpoint/2010/main" val="10477326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1B28E-E221-4C67-8014-F86E99E75D60}"/>
              </a:ext>
            </a:extLst>
          </p:cNvPr>
          <p:cNvSpPr>
            <a:spLocks noGrp="1"/>
          </p:cNvSpPr>
          <p:nvPr>
            <p:ph type="title"/>
          </p:nvPr>
        </p:nvSpPr>
        <p:spPr/>
        <p:txBody>
          <a:bodyPr/>
          <a:lstStyle/>
          <a:p>
            <a:r>
              <a:rPr lang="en-US" dirty="0" err="1"/>
              <a:t>Fabrikam</a:t>
            </a:r>
            <a:r>
              <a:rPr lang="en-US" dirty="0"/>
              <a:t> Medical - Goals</a:t>
            </a:r>
            <a:endParaRPr lang="nl-NL" dirty="0"/>
          </a:p>
        </p:txBody>
      </p:sp>
      <p:sp>
        <p:nvSpPr>
          <p:cNvPr id="7" name="Text Placeholder 6">
            <a:extLst>
              <a:ext uri="{FF2B5EF4-FFF2-40B4-BE49-F238E27FC236}">
                <a16:creationId xmlns:a16="http://schemas.microsoft.com/office/drawing/2014/main" id="{0BFA04A9-135A-4E3F-B315-D532CA362852}"/>
              </a:ext>
            </a:extLst>
          </p:cNvPr>
          <p:cNvSpPr>
            <a:spLocks noGrp="1"/>
          </p:cNvSpPr>
          <p:nvPr>
            <p:ph type="body" sz="quarter" idx="10"/>
          </p:nvPr>
        </p:nvSpPr>
        <p:spPr>
          <a:xfrm>
            <a:off x="584201" y="1435498"/>
            <a:ext cx="11018520" cy="2511457"/>
          </a:xfrm>
        </p:spPr>
        <p:txBody>
          <a:bodyPr/>
          <a:lstStyle/>
          <a:p>
            <a:pPr algn="l">
              <a:buFont typeface="Arial" panose="020B0604020202020204" pitchFamily="34" charset="0"/>
              <a:buChar char="•"/>
            </a:pPr>
            <a:r>
              <a:rPr lang="en-US" b="0" i="0" dirty="0">
                <a:solidFill>
                  <a:srgbClr val="24292E"/>
                </a:solidFill>
                <a:effectLst/>
                <a:latin typeface="-apple-system"/>
              </a:rPr>
              <a:t>Improve the overall architecture</a:t>
            </a:r>
          </a:p>
          <a:p>
            <a:pPr algn="l">
              <a:buFont typeface="Arial" panose="020B0604020202020204" pitchFamily="34" charset="0"/>
              <a:buChar char="•"/>
            </a:pPr>
            <a:r>
              <a:rPr lang="en-US" b="0" i="0" dirty="0">
                <a:solidFill>
                  <a:srgbClr val="24292E"/>
                </a:solidFill>
                <a:effectLst/>
                <a:latin typeface="-apple-system"/>
              </a:rPr>
              <a:t>Improve the Development workflow</a:t>
            </a:r>
          </a:p>
          <a:p>
            <a:pPr algn="l">
              <a:buFont typeface="Arial" panose="020B0604020202020204" pitchFamily="34" charset="0"/>
              <a:buChar char="•"/>
            </a:pPr>
            <a:r>
              <a:rPr lang="en-US" b="0" i="0" dirty="0">
                <a:solidFill>
                  <a:srgbClr val="24292E"/>
                </a:solidFill>
                <a:effectLst/>
                <a:latin typeface="-apple-system"/>
              </a:rPr>
              <a:t>Improve the quality and maintainability of the code base</a:t>
            </a:r>
          </a:p>
          <a:p>
            <a:pPr algn="l">
              <a:buFont typeface="Arial" panose="020B0604020202020204" pitchFamily="34" charset="0"/>
              <a:buChar char="•"/>
            </a:pPr>
            <a:r>
              <a:rPr lang="en-US" b="0" i="0" dirty="0">
                <a:solidFill>
                  <a:srgbClr val="24292E"/>
                </a:solidFill>
                <a:effectLst/>
                <a:latin typeface="-apple-system"/>
              </a:rPr>
              <a:t>Improve the DevOps lifecycle.</a:t>
            </a:r>
          </a:p>
          <a:p>
            <a:pPr algn="l">
              <a:buFont typeface="Arial" panose="020B0604020202020204" pitchFamily="34" charset="0"/>
              <a:buChar char="•"/>
            </a:pPr>
            <a:r>
              <a:rPr lang="en-US" b="0" i="0" dirty="0">
                <a:solidFill>
                  <a:srgbClr val="24292E"/>
                </a:solidFill>
                <a:effectLst/>
                <a:latin typeface="-apple-system"/>
              </a:rPr>
              <a:t>Increase visibility into system operations and health.</a:t>
            </a:r>
          </a:p>
          <a:p>
            <a:endParaRPr lang="nl-NL" sz="2000" dirty="0"/>
          </a:p>
        </p:txBody>
      </p:sp>
      <p:pic>
        <p:nvPicPr>
          <p:cNvPr id="6" name="Picture 5">
            <a:extLst>
              <a:ext uri="{FF2B5EF4-FFF2-40B4-BE49-F238E27FC236}">
                <a16:creationId xmlns:a16="http://schemas.microsoft.com/office/drawing/2014/main" id="{013E6D07-6F31-4AC8-8DE5-16BCEB1F5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352" y="438174"/>
            <a:ext cx="4584192" cy="573024"/>
          </a:xfrm>
          <a:prstGeom prst="rect">
            <a:avLst/>
          </a:prstGeom>
        </p:spPr>
      </p:pic>
    </p:spTree>
    <p:extLst>
      <p:ext uri="{BB962C8B-B14F-4D97-AF65-F5344CB8AC3E}">
        <p14:creationId xmlns:p14="http://schemas.microsoft.com/office/powerpoint/2010/main" val="16185800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1B28E-E221-4C67-8014-F86E99E75D60}"/>
              </a:ext>
            </a:extLst>
          </p:cNvPr>
          <p:cNvSpPr>
            <a:spLocks noGrp="1"/>
          </p:cNvSpPr>
          <p:nvPr>
            <p:ph type="title"/>
          </p:nvPr>
        </p:nvSpPr>
        <p:spPr/>
        <p:txBody>
          <a:bodyPr/>
          <a:lstStyle/>
          <a:p>
            <a:r>
              <a:rPr lang="en-US" dirty="0" err="1"/>
              <a:t>Fabrikam</a:t>
            </a:r>
            <a:r>
              <a:rPr lang="en-US" dirty="0"/>
              <a:t> Medical - Needs</a:t>
            </a:r>
            <a:endParaRPr lang="nl-NL" dirty="0"/>
          </a:p>
        </p:txBody>
      </p:sp>
      <p:sp>
        <p:nvSpPr>
          <p:cNvPr id="7" name="Text Placeholder 6">
            <a:extLst>
              <a:ext uri="{FF2B5EF4-FFF2-40B4-BE49-F238E27FC236}">
                <a16:creationId xmlns:a16="http://schemas.microsoft.com/office/drawing/2014/main" id="{0BFA04A9-135A-4E3F-B315-D532CA362852}"/>
              </a:ext>
            </a:extLst>
          </p:cNvPr>
          <p:cNvSpPr>
            <a:spLocks noGrp="1"/>
          </p:cNvSpPr>
          <p:nvPr>
            <p:ph type="body" sz="quarter" idx="10"/>
          </p:nvPr>
        </p:nvSpPr>
        <p:spPr>
          <a:xfrm>
            <a:off x="584201" y="1435498"/>
            <a:ext cx="11018520" cy="4992136"/>
          </a:xfrm>
        </p:spPr>
        <p:txBody>
          <a:bodyPr/>
          <a:lstStyle/>
          <a:p>
            <a:pPr algn="l">
              <a:buFont typeface="Arial" panose="020B0604020202020204" pitchFamily="34" charset="0"/>
              <a:buChar char="•"/>
            </a:pPr>
            <a:r>
              <a:rPr lang="en-US" sz="1800" b="0" i="0" dirty="0">
                <a:solidFill>
                  <a:srgbClr val="24292E"/>
                </a:solidFill>
                <a:effectLst/>
                <a:latin typeface="-apple-system"/>
              </a:rPr>
              <a:t>Reduce the overhead in time, complexity, and cost for deploying new conference tenants.</a:t>
            </a:r>
          </a:p>
          <a:p>
            <a:pPr algn="l">
              <a:buFont typeface="Arial" panose="020B0604020202020204" pitchFamily="34" charset="0"/>
              <a:buChar char="•"/>
            </a:pPr>
            <a:r>
              <a:rPr lang="en-US" sz="1800" b="0" i="0" dirty="0">
                <a:solidFill>
                  <a:srgbClr val="24292E"/>
                </a:solidFill>
                <a:effectLst/>
                <a:latin typeface="-apple-system"/>
              </a:rPr>
              <a:t>Improve the reliability of conference tenant updates.</a:t>
            </a:r>
          </a:p>
          <a:p>
            <a:pPr algn="l">
              <a:buFont typeface="Arial" panose="020B0604020202020204" pitchFamily="34" charset="0"/>
              <a:buChar char="•"/>
            </a:pPr>
            <a:r>
              <a:rPr lang="en-US" sz="1800" b="0" i="0" dirty="0">
                <a:solidFill>
                  <a:srgbClr val="24292E"/>
                </a:solidFill>
                <a:effectLst/>
                <a:latin typeface="-apple-system"/>
              </a:rPr>
              <a:t>Choose a suitable platform for their conference solution. </a:t>
            </a:r>
          </a:p>
          <a:p>
            <a:pPr marL="742950" lvl="1" indent="-285750" algn="l">
              <a:buFont typeface="Arial" panose="020B0604020202020204" pitchFamily="34" charset="0"/>
              <a:buChar char="•"/>
            </a:pPr>
            <a:r>
              <a:rPr lang="en-US" sz="1600" b="0" i="0" dirty="0">
                <a:solidFill>
                  <a:srgbClr val="24292E"/>
                </a:solidFill>
                <a:effectLst/>
                <a:latin typeface="-apple-system"/>
              </a:rPr>
              <a:t>Make it easy to deploy and manage infrastructure.</a:t>
            </a:r>
          </a:p>
          <a:p>
            <a:pPr marL="742950" lvl="1" indent="-285750" algn="l">
              <a:buFont typeface="Arial" panose="020B0604020202020204" pitchFamily="34" charset="0"/>
              <a:buChar char="•"/>
            </a:pPr>
            <a:r>
              <a:rPr lang="en-US" sz="1600" b="0" i="0" dirty="0">
                <a:solidFill>
                  <a:srgbClr val="24292E"/>
                </a:solidFill>
                <a:effectLst/>
                <a:latin typeface="-apple-system"/>
              </a:rPr>
              <a:t>Provide tooling to help them with monitoring and managing container health and security.</a:t>
            </a:r>
          </a:p>
          <a:p>
            <a:pPr marL="742950" lvl="1" indent="-285750" algn="l">
              <a:buFont typeface="Arial" panose="020B0604020202020204" pitchFamily="34" charset="0"/>
              <a:buChar char="•"/>
            </a:pPr>
            <a:r>
              <a:rPr lang="en-US" sz="1600" b="0" i="0" dirty="0">
                <a:solidFill>
                  <a:srgbClr val="24292E"/>
                </a:solidFill>
                <a:effectLst/>
                <a:latin typeface="-apple-system"/>
              </a:rPr>
              <a:t>Make it easier to manage the variable scale requirements of the different tenants, so that they no longer have to allocate tenants to a specific load balanced set of machines.</a:t>
            </a:r>
          </a:p>
          <a:p>
            <a:pPr marL="742950" lvl="1" indent="-285750" algn="l">
              <a:buFont typeface="Arial" panose="020B0604020202020204" pitchFamily="34" charset="0"/>
              <a:buChar char="•"/>
            </a:pPr>
            <a:r>
              <a:rPr lang="en-US" sz="1600" b="0" i="0" dirty="0">
                <a:solidFill>
                  <a:srgbClr val="24292E"/>
                </a:solidFill>
                <a:effectLst/>
                <a:latin typeface="-apple-system"/>
              </a:rPr>
              <a:t>Provide a vendor neutral solution so that a specific on-premises or cloud environment does not become a new dependency.</a:t>
            </a:r>
          </a:p>
          <a:p>
            <a:pPr marL="742950" lvl="1" indent="-285750" algn="l">
              <a:buFont typeface="Arial" panose="020B0604020202020204" pitchFamily="34" charset="0"/>
              <a:buChar char="•"/>
            </a:pPr>
            <a:r>
              <a:rPr lang="en-US" sz="1600" b="0" i="0" dirty="0">
                <a:solidFill>
                  <a:srgbClr val="24292E"/>
                </a:solidFill>
                <a:effectLst/>
                <a:latin typeface="-apple-system"/>
              </a:rPr>
              <a:t>Start with Azure since that is already in their Enterprise Agreement</a:t>
            </a:r>
          </a:p>
          <a:p>
            <a:pPr algn="l">
              <a:buFont typeface="Arial" panose="020B0604020202020204" pitchFamily="34" charset="0"/>
              <a:buChar char="•"/>
            </a:pPr>
            <a:r>
              <a:rPr lang="en-US" sz="1800" b="0" i="0" dirty="0">
                <a:solidFill>
                  <a:srgbClr val="24292E"/>
                </a:solidFill>
                <a:effectLst/>
                <a:latin typeface="-apple-system"/>
              </a:rPr>
              <a:t>Migrate data from MongoDB on-premises to </a:t>
            </a:r>
            <a:r>
              <a:rPr lang="en-US" sz="1800" b="0" i="0" dirty="0" err="1">
                <a:solidFill>
                  <a:srgbClr val="24292E"/>
                </a:solidFill>
                <a:effectLst/>
                <a:latin typeface="-apple-system"/>
              </a:rPr>
              <a:t>CosmosDB</a:t>
            </a:r>
            <a:r>
              <a:rPr lang="en-US" sz="1800" b="0" i="0" dirty="0">
                <a:solidFill>
                  <a:srgbClr val="24292E"/>
                </a:solidFill>
                <a:effectLst/>
                <a:latin typeface="-apple-system"/>
              </a:rPr>
              <a:t> with the least change possible to the application code.</a:t>
            </a:r>
          </a:p>
          <a:p>
            <a:pPr algn="l">
              <a:buFont typeface="Arial" panose="020B0604020202020204" pitchFamily="34" charset="0"/>
              <a:buChar char="•"/>
            </a:pPr>
            <a:r>
              <a:rPr lang="en-US" sz="1800" b="0" i="0" dirty="0">
                <a:solidFill>
                  <a:srgbClr val="24292E"/>
                </a:solidFill>
                <a:effectLst/>
                <a:latin typeface="-apple-system"/>
              </a:rPr>
              <a:t>Use Git repositories for source control and integrate into a CICD workflow.</a:t>
            </a:r>
          </a:p>
          <a:p>
            <a:pPr algn="l">
              <a:buFont typeface="Arial" panose="020B0604020202020204" pitchFamily="34" charset="0"/>
              <a:buChar char="•"/>
            </a:pPr>
            <a:r>
              <a:rPr lang="en-US" sz="1800" b="0" i="0" dirty="0">
                <a:solidFill>
                  <a:srgbClr val="24292E"/>
                </a:solidFill>
                <a:effectLst/>
                <a:latin typeface="-apple-system"/>
              </a:rPr>
              <a:t>Embed code review and security scanning in to the development workflow</a:t>
            </a:r>
          </a:p>
          <a:p>
            <a:pPr algn="l">
              <a:buFont typeface="Arial" panose="020B0604020202020204" pitchFamily="34" charset="0"/>
              <a:buChar char="•"/>
            </a:pPr>
            <a:r>
              <a:rPr lang="en-US" sz="1800" b="0" i="0" dirty="0">
                <a:solidFill>
                  <a:srgbClr val="24292E"/>
                </a:solidFill>
                <a:effectLst/>
                <a:latin typeface="-apple-system"/>
              </a:rPr>
              <a:t>Solution that does not incur a direct vendor-lock in</a:t>
            </a:r>
          </a:p>
          <a:p>
            <a:pPr algn="l">
              <a:buFont typeface="Arial" panose="020B0604020202020204" pitchFamily="34" charset="0"/>
              <a:buChar char="•"/>
            </a:pPr>
            <a:r>
              <a:rPr lang="en-US" sz="1800" b="0" i="0" dirty="0">
                <a:solidFill>
                  <a:srgbClr val="24292E"/>
                </a:solidFill>
                <a:effectLst/>
                <a:latin typeface="-apple-system"/>
              </a:rPr>
              <a:t>As much re-use of existing code base</a:t>
            </a:r>
          </a:p>
          <a:p>
            <a:pPr algn="l">
              <a:buFont typeface="Arial" panose="020B0604020202020204" pitchFamily="34" charset="0"/>
              <a:buChar char="•"/>
            </a:pPr>
            <a:r>
              <a:rPr lang="en-US" sz="1800" b="0" i="0" dirty="0">
                <a:solidFill>
                  <a:srgbClr val="24292E"/>
                </a:solidFill>
                <a:effectLst/>
                <a:latin typeface="-apple-system"/>
              </a:rPr>
              <a:t>Complete an implementation of the proposed solution for a single tenant to train the team and perfect the process.</a:t>
            </a:r>
          </a:p>
          <a:p>
            <a:endParaRPr lang="nl-NL" sz="1800" dirty="0"/>
          </a:p>
        </p:txBody>
      </p:sp>
      <p:pic>
        <p:nvPicPr>
          <p:cNvPr id="6" name="Picture 5">
            <a:extLst>
              <a:ext uri="{FF2B5EF4-FFF2-40B4-BE49-F238E27FC236}">
                <a16:creationId xmlns:a16="http://schemas.microsoft.com/office/drawing/2014/main" id="{013E6D07-6F31-4AC8-8DE5-16BCEB1F5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352" y="438174"/>
            <a:ext cx="4584192" cy="573024"/>
          </a:xfrm>
          <a:prstGeom prst="rect">
            <a:avLst/>
          </a:prstGeom>
        </p:spPr>
      </p:pic>
    </p:spTree>
    <p:extLst>
      <p:ext uri="{BB962C8B-B14F-4D97-AF65-F5344CB8AC3E}">
        <p14:creationId xmlns:p14="http://schemas.microsoft.com/office/powerpoint/2010/main" val="25615306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0</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H</a:t>
            </a:r>
            <a:r>
              <a:rPr lang="nl-NL" sz="2800" dirty="0"/>
              <a:t>ANDS-ON</a:t>
            </a:r>
          </a:p>
        </p:txBody>
      </p:sp>
    </p:spTree>
    <p:extLst>
      <p:ext uri="{BB962C8B-B14F-4D97-AF65-F5344CB8AC3E}">
        <p14:creationId xmlns:p14="http://schemas.microsoft.com/office/powerpoint/2010/main" val="278693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3460A-376D-4786-AED7-6CF42D47415E}"/>
              </a:ext>
            </a:extLst>
          </p:cNvPr>
          <p:cNvSpPr>
            <a:spLocks noGrp="1"/>
          </p:cNvSpPr>
          <p:nvPr>
            <p:ph type="title"/>
          </p:nvPr>
        </p:nvSpPr>
        <p:spPr/>
        <p:txBody>
          <a:bodyPr/>
          <a:lstStyle/>
          <a:p>
            <a:r>
              <a:rPr lang="en-US" dirty="0"/>
              <a:t>Module 0 - Introduction</a:t>
            </a:r>
            <a:endParaRPr lang="nl-NL" dirty="0"/>
          </a:p>
        </p:txBody>
      </p:sp>
      <p:sp>
        <p:nvSpPr>
          <p:cNvPr id="5" name="Text Placeholder 4">
            <a:extLst>
              <a:ext uri="{FF2B5EF4-FFF2-40B4-BE49-F238E27FC236}">
                <a16:creationId xmlns:a16="http://schemas.microsoft.com/office/drawing/2014/main" id="{BAF11D10-584A-4DC0-9EFE-EBDC12F0CE58}"/>
              </a:ext>
            </a:extLst>
          </p:cNvPr>
          <p:cNvSpPr>
            <a:spLocks noGrp="1"/>
          </p:cNvSpPr>
          <p:nvPr>
            <p:ph type="body" sz="quarter" idx="10"/>
          </p:nvPr>
        </p:nvSpPr>
        <p:spPr>
          <a:xfrm>
            <a:off x="584201" y="1435498"/>
            <a:ext cx="11018520" cy="1181862"/>
          </a:xfrm>
        </p:spPr>
        <p:txBody>
          <a:bodyPr/>
          <a:lstStyle/>
          <a:p>
            <a:r>
              <a:rPr lang="en-US" dirty="0"/>
              <a:t>Design Cloud Architecture and DevOps Roadmap for </a:t>
            </a:r>
            <a:r>
              <a:rPr lang="en-US" dirty="0" err="1"/>
              <a:t>Fabrikam</a:t>
            </a:r>
            <a:r>
              <a:rPr lang="en-US" dirty="0"/>
              <a:t> Medical Conferences</a:t>
            </a:r>
          </a:p>
          <a:p>
            <a:r>
              <a:rPr lang="en-US" dirty="0"/>
              <a:t>Present the solution to the </a:t>
            </a:r>
            <a:r>
              <a:rPr lang="en-US" dirty="0" err="1"/>
              <a:t>Fabrikam</a:t>
            </a:r>
            <a:r>
              <a:rPr lang="en-US" dirty="0"/>
              <a:t> Medical Conferences Board</a:t>
            </a:r>
            <a:endParaRPr lang="nl-NL" dirty="0"/>
          </a:p>
        </p:txBody>
      </p:sp>
    </p:spTree>
    <p:extLst>
      <p:ext uri="{BB962C8B-B14F-4D97-AF65-F5344CB8AC3E}">
        <p14:creationId xmlns:p14="http://schemas.microsoft.com/office/powerpoint/2010/main" val="29748633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8DC15-D269-44E4-B487-1F6BC7264601}"/>
              </a:ext>
            </a:extLst>
          </p:cNvPr>
          <p:cNvSpPr>
            <a:spLocks noGrp="1"/>
          </p:cNvSpPr>
          <p:nvPr>
            <p:ph type="title"/>
          </p:nvPr>
        </p:nvSpPr>
        <p:spPr/>
        <p:txBody>
          <a:bodyPr/>
          <a:lstStyle/>
          <a:p>
            <a:r>
              <a:rPr lang="en-US" dirty="0"/>
              <a:t>Proposed Architecture  - GH Actions</a:t>
            </a:r>
            <a:endParaRPr lang="nl-NL" dirty="0"/>
          </a:p>
        </p:txBody>
      </p:sp>
      <p:pic>
        <p:nvPicPr>
          <p:cNvPr id="2050" name="Picture 2" descr="GitHub Logos and Usage · GitHub">
            <a:extLst>
              <a:ext uri="{FF2B5EF4-FFF2-40B4-BE49-F238E27FC236}">
                <a16:creationId xmlns:a16="http://schemas.microsoft.com/office/drawing/2014/main" id="{CFA3F63D-1AB2-43B3-A33E-0A0293B17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39" y="319430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tHub Actions · GitHub">
            <a:extLst>
              <a:ext uri="{FF2B5EF4-FFF2-40B4-BE49-F238E27FC236}">
                <a16:creationId xmlns:a16="http://schemas.microsoft.com/office/drawing/2014/main" id="{33BC520E-C26B-446E-B927-12860E67D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012" y="3218688"/>
            <a:ext cx="865632" cy="86563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ker (@Docker) | Twitter">
            <a:extLst>
              <a:ext uri="{FF2B5EF4-FFF2-40B4-BE49-F238E27FC236}">
                <a16:creationId xmlns:a16="http://schemas.microsoft.com/office/drawing/2014/main" id="{B7837FCE-585E-4AF8-A6C6-7B0456FE6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564" y="4176141"/>
            <a:ext cx="414528" cy="4145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0AC68B6-532B-48F1-A46B-CB029EA663F7}"/>
              </a:ext>
            </a:extLst>
          </p:cNvPr>
          <p:cNvSpPr/>
          <p:nvPr/>
        </p:nvSpPr>
        <p:spPr bwMode="auto">
          <a:xfrm>
            <a:off x="8499439" y="4557903"/>
            <a:ext cx="3088816" cy="1808988"/>
          </a:xfrm>
          <a:prstGeom prst="rect">
            <a:avLst/>
          </a:prstGeom>
          <a:solidFill>
            <a:schemeClr val="bg1"/>
          </a:solidFill>
          <a:ln>
            <a:solidFill>
              <a:schemeClr val="bg1">
                <a:lumMod val="75000"/>
              </a:schemeClr>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100" dirty="0" err="1">
                <a:solidFill>
                  <a:sysClr val="windowText" lastClr="000000"/>
                </a:solidFill>
                <a:ea typeface="Segoe UI" pitchFamily="34" charset="0"/>
                <a:cs typeface="Segoe UI" pitchFamily="34" charset="0"/>
              </a:rPr>
              <a:t>Github</a:t>
            </a:r>
            <a:r>
              <a:rPr lang="en-US" sz="1100" dirty="0">
                <a:solidFill>
                  <a:sysClr val="windowText" lastClr="000000"/>
                </a:solidFill>
                <a:ea typeface="Segoe UI" pitchFamily="34" charset="0"/>
                <a:cs typeface="Segoe UI" pitchFamily="34" charset="0"/>
              </a:rPr>
              <a:t> Container Registry</a:t>
            </a:r>
            <a:endParaRPr lang="nl-NL" sz="1100" dirty="0" err="1">
              <a:solidFill>
                <a:sysClr val="windowText" lastClr="000000"/>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5663536A-DCAF-4530-864E-AB02D863D1B4}"/>
              </a:ext>
            </a:extLst>
          </p:cNvPr>
          <p:cNvPicPr>
            <a:picLocks noChangeAspect="1"/>
          </p:cNvPicPr>
          <p:nvPr/>
        </p:nvPicPr>
        <p:blipFill>
          <a:blip r:embed="rId5"/>
          <a:stretch>
            <a:fillRect/>
          </a:stretch>
        </p:blipFill>
        <p:spPr>
          <a:xfrm>
            <a:off x="8504720" y="5824936"/>
            <a:ext cx="582063" cy="533558"/>
          </a:xfrm>
          <a:prstGeom prst="rect">
            <a:avLst/>
          </a:prstGeom>
        </p:spPr>
      </p:pic>
      <p:pic>
        <p:nvPicPr>
          <p:cNvPr id="6" name="Picture 5">
            <a:extLst>
              <a:ext uri="{FF2B5EF4-FFF2-40B4-BE49-F238E27FC236}">
                <a16:creationId xmlns:a16="http://schemas.microsoft.com/office/drawing/2014/main" id="{E66E5FA5-2929-4697-B474-00A075A8B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3679" y="4840783"/>
            <a:ext cx="880336" cy="725560"/>
          </a:xfrm>
          <a:prstGeom prst="rect">
            <a:avLst/>
          </a:prstGeom>
        </p:spPr>
      </p:pic>
      <p:pic>
        <p:nvPicPr>
          <p:cNvPr id="7" name="Picture 6">
            <a:extLst>
              <a:ext uri="{FF2B5EF4-FFF2-40B4-BE49-F238E27FC236}">
                <a16:creationId xmlns:a16="http://schemas.microsoft.com/office/drawing/2014/main" id="{25FA18DD-1E18-4DB3-8509-FE0B821F3E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1791" y="4840783"/>
            <a:ext cx="849984" cy="701274"/>
          </a:xfrm>
          <a:prstGeom prst="rect">
            <a:avLst/>
          </a:prstGeom>
        </p:spPr>
      </p:pic>
      <p:pic>
        <p:nvPicPr>
          <p:cNvPr id="8" name="Picture 7">
            <a:extLst>
              <a:ext uri="{FF2B5EF4-FFF2-40B4-BE49-F238E27FC236}">
                <a16:creationId xmlns:a16="http://schemas.microsoft.com/office/drawing/2014/main" id="{48DF0843-B74B-41C8-9164-8161AF4EEF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75919" y="4828640"/>
            <a:ext cx="880336" cy="725560"/>
          </a:xfrm>
          <a:prstGeom prst="rect">
            <a:avLst/>
          </a:prstGeom>
        </p:spPr>
      </p:pic>
      <p:sp>
        <p:nvSpPr>
          <p:cNvPr id="16" name="Rectangle 15">
            <a:extLst>
              <a:ext uri="{FF2B5EF4-FFF2-40B4-BE49-F238E27FC236}">
                <a16:creationId xmlns:a16="http://schemas.microsoft.com/office/drawing/2014/main" id="{FF1D84B5-7383-4766-8FCB-181E1B0DE05D}"/>
              </a:ext>
            </a:extLst>
          </p:cNvPr>
          <p:cNvSpPr/>
          <p:nvPr/>
        </p:nvSpPr>
        <p:spPr bwMode="auto">
          <a:xfrm>
            <a:off x="7703469" y="1809166"/>
            <a:ext cx="3884786" cy="2275154"/>
          </a:xfrm>
          <a:prstGeom prst="rect">
            <a:avLst/>
          </a:prstGeom>
          <a:solidFill>
            <a:schemeClr val="bg1"/>
          </a:solidFill>
          <a:ln>
            <a:solidFill>
              <a:schemeClr val="bg1">
                <a:lumMod val="75000"/>
              </a:schemeClr>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ysClr val="windowText" lastClr="000000"/>
                </a:solidFill>
                <a:ea typeface="Segoe UI" pitchFamily="34" charset="0"/>
                <a:cs typeface="Segoe UI" pitchFamily="34" charset="0"/>
              </a:rPr>
              <a:t>       Resource Group</a:t>
            </a:r>
            <a:endParaRPr lang="nl-NL" sz="1100" dirty="0" err="1">
              <a:solidFill>
                <a:sysClr val="windowText" lastClr="000000"/>
              </a:soli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E1A01C96-FBF5-4380-8CBC-1C014F71B5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4795" y="1880931"/>
            <a:ext cx="332982" cy="332982"/>
          </a:xfrm>
          <a:prstGeom prst="rect">
            <a:avLst/>
          </a:prstGeom>
        </p:spPr>
      </p:pic>
      <p:grpSp>
        <p:nvGrpSpPr>
          <p:cNvPr id="39" name="Group 38">
            <a:extLst>
              <a:ext uri="{FF2B5EF4-FFF2-40B4-BE49-F238E27FC236}">
                <a16:creationId xmlns:a16="http://schemas.microsoft.com/office/drawing/2014/main" id="{4468C43C-29A3-4E40-B5F8-183ACED62325}"/>
              </a:ext>
            </a:extLst>
          </p:cNvPr>
          <p:cNvGrpSpPr/>
          <p:nvPr/>
        </p:nvGrpSpPr>
        <p:grpSpPr>
          <a:xfrm>
            <a:off x="8099487" y="3283215"/>
            <a:ext cx="696264" cy="589130"/>
            <a:chOff x="8661791" y="3503746"/>
            <a:chExt cx="696264" cy="589130"/>
          </a:xfrm>
        </p:grpSpPr>
        <p:pic>
          <p:nvPicPr>
            <p:cNvPr id="10" name="Graphic 9">
              <a:extLst>
                <a:ext uri="{FF2B5EF4-FFF2-40B4-BE49-F238E27FC236}">
                  <a16:creationId xmlns:a16="http://schemas.microsoft.com/office/drawing/2014/main" id="{D729C870-94D0-4F62-904D-36F22B2F26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86632" y="3503746"/>
              <a:ext cx="430419" cy="430419"/>
            </a:xfrm>
            <a:prstGeom prst="rect">
              <a:avLst/>
            </a:prstGeom>
          </p:spPr>
        </p:pic>
        <p:pic>
          <p:nvPicPr>
            <p:cNvPr id="20" name="Picture 19">
              <a:extLst>
                <a:ext uri="{FF2B5EF4-FFF2-40B4-BE49-F238E27FC236}">
                  <a16:creationId xmlns:a16="http://schemas.microsoft.com/office/drawing/2014/main" id="{71522A87-6FB5-4D92-A4EF-BED4DA24E4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153634" y="3729936"/>
              <a:ext cx="204421" cy="168481"/>
            </a:xfrm>
            <a:prstGeom prst="rect">
              <a:avLst/>
            </a:prstGeom>
          </p:spPr>
        </p:pic>
        <p:pic>
          <p:nvPicPr>
            <p:cNvPr id="22" name="Picture 21">
              <a:extLst>
                <a:ext uri="{FF2B5EF4-FFF2-40B4-BE49-F238E27FC236}">
                  <a16:creationId xmlns:a16="http://schemas.microsoft.com/office/drawing/2014/main" id="{B3B7ED9C-6303-4BD5-8732-B035EE8095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160681" y="3567094"/>
              <a:ext cx="197374" cy="162842"/>
            </a:xfrm>
            <a:prstGeom prst="rect">
              <a:avLst/>
            </a:prstGeom>
          </p:spPr>
        </p:pic>
        <p:sp>
          <p:nvSpPr>
            <p:cNvPr id="30" name="TextBox 29">
              <a:extLst>
                <a:ext uri="{FF2B5EF4-FFF2-40B4-BE49-F238E27FC236}">
                  <a16:creationId xmlns:a16="http://schemas.microsoft.com/office/drawing/2014/main" id="{91A1C2BA-22D0-4950-8136-00782BEEDE0A}"/>
                </a:ext>
              </a:extLst>
            </p:cNvPr>
            <p:cNvSpPr txBox="1"/>
            <p:nvPr/>
          </p:nvSpPr>
          <p:spPr>
            <a:xfrm>
              <a:off x="8661791" y="3908210"/>
              <a:ext cx="610295"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Web app</a:t>
              </a:r>
              <a:endParaRPr lang="nl-NL" sz="1200" dirty="0" err="1">
                <a:gradFill>
                  <a:gsLst>
                    <a:gs pos="2917">
                      <a:schemeClr val="tx1"/>
                    </a:gs>
                    <a:gs pos="30000">
                      <a:schemeClr val="tx1"/>
                    </a:gs>
                  </a:gsLst>
                  <a:lin ang="5400000" scaled="0"/>
                </a:gradFill>
              </a:endParaRPr>
            </a:p>
          </p:txBody>
        </p:sp>
      </p:grpSp>
      <p:grpSp>
        <p:nvGrpSpPr>
          <p:cNvPr id="37" name="Group 36">
            <a:extLst>
              <a:ext uri="{FF2B5EF4-FFF2-40B4-BE49-F238E27FC236}">
                <a16:creationId xmlns:a16="http://schemas.microsoft.com/office/drawing/2014/main" id="{53FF333C-6A67-4F2D-B705-839AAEB09DC9}"/>
              </a:ext>
            </a:extLst>
          </p:cNvPr>
          <p:cNvGrpSpPr/>
          <p:nvPr/>
        </p:nvGrpSpPr>
        <p:grpSpPr>
          <a:xfrm>
            <a:off x="7902734" y="2482227"/>
            <a:ext cx="1133067" cy="601994"/>
            <a:chOff x="8387224" y="2915041"/>
            <a:chExt cx="1133067" cy="601994"/>
          </a:xfrm>
        </p:grpSpPr>
        <p:pic>
          <p:nvPicPr>
            <p:cNvPr id="12" name="Graphic 11">
              <a:extLst>
                <a:ext uri="{FF2B5EF4-FFF2-40B4-BE49-F238E27FC236}">
                  <a16:creationId xmlns:a16="http://schemas.microsoft.com/office/drawing/2014/main" id="{58D3BBD4-689A-4242-A97B-8905443904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35351" y="2915041"/>
              <a:ext cx="436814" cy="436814"/>
            </a:xfrm>
            <a:prstGeom prst="rect">
              <a:avLst/>
            </a:prstGeom>
          </p:spPr>
        </p:pic>
        <p:sp>
          <p:nvSpPr>
            <p:cNvPr id="32" name="TextBox 31">
              <a:extLst>
                <a:ext uri="{FF2B5EF4-FFF2-40B4-BE49-F238E27FC236}">
                  <a16:creationId xmlns:a16="http://schemas.microsoft.com/office/drawing/2014/main" id="{6EA1D5D7-1A9B-4435-BFED-1053372F797E}"/>
                </a:ext>
              </a:extLst>
            </p:cNvPr>
            <p:cNvSpPr txBox="1"/>
            <p:nvPr/>
          </p:nvSpPr>
          <p:spPr>
            <a:xfrm>
              <a:off x="8387224" y="3332369"/>
              <a:ext cx="1133067"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App Service Plan</a:t>
              </a:r>
              <a:endParaRPr lang="nl-NL" sz="1200" dirty="0" err="1">
                <a:gradFill>
                  <a:gsLst>
                    <a:gs pos="2917">
                      <a:schemeClr val="tx1"/>
                    </a:gs>
                    <a:gs pos="30000">
                      <a:schemeClr val="tx1"/>
                    </a:gs>
                  </a:gsLst>
                  <a:lin ang="5400000" scaled="0"/>
                </a:gradFill>
              </a:endParaRPr>
            </a:p>
          </p:txBody>
        </p:sp>
      </p:grpSp>
      <p:grpSp>
        <p:nvGrpSpPr>
          <p:cNvPr id="42" name="Group 41">
            <a:extLst>
              <a:ext uri="{FF2B5EF4-FFF2-40B4-BE49-F238E27FC236}">
                <a16:creationId xmlns:a16="http://schemas.microsoft.com/office/drawing/2014/main" id="{C0AC492C-F90D-4210-994A-3BE38D43ED76}"/>
              </a:ext>
            </a:extLst>
          </p:cNvPr>
          <p:cNvGrpSpPr/>
          <p:nvPr/>
        </p:nvGrpSpPr>
        <p:grpSpPr>
          <a:xfrm>
            <a:off x="9501712" y="3279547"/>
            <a:ext cx="1336904" cy="592473"/>
            <a:chOff x="10204219" y="3414142"/>
            <a:chExt cx="1336904" cy="592473"/>
          </a:xfrm>
        </p:grpSpPr>
        <p:pic>
          <p:nvPicPr>
            <p:cNvPr id="28" name="Graphic 27">
              <a:extLst>
                <a:ext uri="{FF2B5EF4-FFF2-40B4-BE49-F238E27FC236}">
                  <a16:creationId xmlns:a16="http://schemas.microsoft.com/office/drawing/2014/main" id="{3798C043-8932-425C-A297-C052B57C816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94119" y="3414142"/>
              <a:ext cx="416707" cy="416707"/>
            </a:xfrm>
            <a:prstGeom prst="rect">
              <a:avLst/>
            </a:prstGeom>
          </p:spPr>
        </p:pic>
        <p:sp>
          <p:nvSpPr>
            <p:cNvPr id="34" name="TextBox 33">
              <a:extLst>
                <a:ext uri="{FF2B5EF4-FFF2-40B4-BE49-F238E27FC236}">
                  <a16:creationId xmlns:a16="http://schemas.microsoft.com/office/drawing/2014/main" id="{DEEB85B3-49FA-40FC-8F98-D5EA32D48B48}"/>
                </a:ext>
              </a:extLst>
            </p:cNvPr>
            <p:cNvSpPr txBox="1"/>
            <p:nvPr/>
          </p:nvSpPr>
          <p:spPr>
            <a:xfrm>
              <a:off x="10204219" y="3821949"/>
              <a:ext cx="1336904"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Application Insights</a:t>
              </a:r>
              <a:endParaRPr lang="nl-NL" sz="1200" dirty="0" err="1">
                <a:gradFill>
                  <a:gsLst>
                    <a:gs pos="2917">
                      <a:schemeClr val="tx1"/>
                    </a:gs>
                    <a:gs pos="30000">
                      <a:schemeClr val="tx1"/>
                    </a:gs>
                  </a:gsLst>
                  <a:lin ang="5400000" scaled="0"/>
                </a:gradFill>
              </a:endParaRPr>
            </a:p>
          </p:txBody>
        </p:sp>
      </p:grpSp>
      <p:grpSp>
        <p:nvGrpSpPr>
          <p:cNvPr id="41" name="Group 40">
            <a:extLst>
              <a:ext uri="{FF2B5EF4-FFF2-40B4-BE49-F238E27FC236}">
                <a16:creationId xmlns:a16="http://schemas.microsoft.com/office/drawing/2014/main" id="{5891C29E-78B0-4942-AC7C-64EAFBFEAB4A}"/>
              </a:ext>
            </a:extLst>
          </p:cNvPr>
          <p:cNvGrpSpPr/>
          <p:nvPr/>
        </p:nvGrpSpPr>
        <p:grpSpPr>
          <a:xfrm>
            <a:off x="9779887" y="2473624"/>
            <a:ext cx="734175" cy="602110"/>
            <a:chOff x="10642418" y="2708911"/>
            <a:chExt cx="734175" cy="602110"/>
          </a:xfrm>
        </p:grpSpPr>
        <p:pic>
          <p:nvPicPr>
            <p:cNvPr id="26" name="Graphic 25">
              <a:extLst>
                <a:ext uri="{FF2B5EF4-FFF2-40B4-BE49-F238E27FC236}">
                  <a16:creationId xmlns:a16="http://schemas.microsoft.com/office/drawing/2014/main" id="{12493F42-57E3-475D-88E4-20084D12F1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01153" y="2708911"/>
              <a:ext cx="463085" cy="463085"/>
            </a:xfrm>
            <a:prstGeom prst="rect">
              <a:avLst/>
            </a:prstGeom>
          </p:spPr>
        </p:pic>
        <p:sp>
          <p:nvSpPr>
            <p:cNvPr id="35" name="TextBox 34">
              <a:extLst>
                <a:ext uri="{FF2B5EF4-FFF2-40B4-BE49-F238E27FC236}">
                  <a16:creationId xmlns:a16="http://schemas.microsoft.com/office/drawing/2014/main" id="{C8B96199-A4DD-4D53-81F4-5B45DC0615FE}"/>
                </a:ext>
              </a:extLst>
            </p:cNvPr>
            <p:cNvSpPr txBox="1"/>
            <p:nvPr/>
          </p:nvSpPr>
          <p:spPr>
            <a:xfrm>
              <a:off x="10642418" y="3126355"/>
              <a:ext cx="734175" cy="184666"/>
            </a:xfrm>
            <a:prstGeom prst="rect">
              <a:avLst/>
            </a:prstGeom>
            <a:noFill/>
          </p:spPr>
          <p:txBody>
            <a:bodyPr wrap="none" lIns="0" tIns="0" rIns="0" bIns="0" rtlCol="0">
              <a:spAutoFit/>
            </a:bodyPr>
            <a:lstStyle/>
            <a:p>
              <a:pPr algn="l"/>
              <a:r>
                <a:rPr lang="en-US" sz="1200" dirty="0" err="1">
                  <a:gradFill>
                    <a:gsLst>
                      <a:gs pos="2917">
                        <a:schemeClr val="tx1"/>
                      </a:gs>
                      <a:gs pos="30000">
                        <a:schemeClr val="tx1"/>
                      </a:gs>
                    </a:gsLst>
                    <a:lin ang="5400000" scaled="0"/>
                  </a:gradFill>
                </a:rPr>
                <a:t>CosmosDB</a:t>
              </a:r>
              <a:endParaRPr lang="nl-NL" sz="1200" dirty="0" err="1">
                <a:gradFill>
                  <a:gsLst>
                    <a:gs pos="2917">
                      <a:schemeClr val="tx1"/>
                    </a:gs>
                    <a:gs pos="30000">
                      <a:schemeClr val="tx1"/>
                    </a:gs>
                  </a:gsLst>
                  <a:lin ang="5400000" scaled="0"/>
                </a:gradFill>
              </a:endParaRPr>
            </a:p>
          </p:txBody>
        </p:sp>
      </p:grpSp>
      <p:cxnSp>
        <p:nvCxnSpPr>
          <p:cNvPr id="44" name="Connector: Elbow 43">
            <a:extLst>
              <a:ext uri="{FF2B5EF4-FFF2-40B4-BE49-F238E27FC236}">
                <a16:creationId xmlns:a16="http://schemas.microsoft.com/office/drawing/2014/main" id="{2A336A5A-9C1A-4F6F-BDB0-55FAF84D5151}"/>
              </a:ext>
            </a:extLst>
          </p:cNvPr>
          <p:cNvCxnSpPr>
            <a:cxnSpLocks/>
            <a:endCxn id="5" idx="1"/>
          </p:cNvCxnSpPr>
          <p:nvPr/>
        </p:nvCxnSpPr>
        <p:spPr>
          <a:xfrm rot="16200000" flipH="1">
            <a:off x="7691008" y="4653966"/>
            <a:ext cx="1368284" cy="248578"/>
          </a:xfrm>
          <a:prstGeom prst="bentConnector2">
            <a:avLst/>
          </a:prstGeom>
          <a:ln w="38100">
            <a:solidFill>
              <a:schemeClr val="bg1">
                <a:lumMod val="65000"/>
              </a:schemeClr>
            </a:soli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0EF622E-D9A3-45ED-86A5-C193DBE5E518}"/>
              </a:ext>
            </a:extLst>
          </p:cNvPr>
          <p:cNvSpPr txBox="1"/>
          <p:nvPr/>
        </p:nvSpPr>
        <p:spPr>
          <a:xfrm>
            <a:off x="7063276" y="5243226"/>
            <a:ext cx="1733550" cy="276999"/>
          </a:xfrm>
          <a:prstGeom prst="rect">
            <a:avLst/>
          </a:prstGeom>
          <a:noFill/>
        </p:spPr>
        <p:txBody>
          <a:bodyPr wrap="square">
            <a:spAutoFit/>
          </a:bodyPr>
          <a:lstStyle/>
          <a:p>
            <a:r>
              <a:rPr lang="en-US" sz="1200" dirty="0">
                <a:solidFill>
                  <a:sysClr val="windowText" lastClr="000000"/>
                </a:solidFill>
                <a:ea typeface="Segoe UI" pitchFamily="34" charset="0"/>
                <a:cs typeface="Segoe UI" pitchFamily="34" charset="0"/>
              </a:rPr>
              <a:t>Pull Containers</a:t>
            </a:r>
            <a:endParaRPr lang="nl-NL" sz="1200" dirty="0"/>
          </a:p>
        </p:txBody>
      </p:sp>
      <p:cxnSp>
        <p:nvCxnSpPr>
          <p:cNvPr id="48" name="Connector: Elbow 47">
            <a:extLst>
              <a:ext uri="{FF2B5EF4-FFF2-40B4-BE49-F238E27FC236}">
                <a16:creationId xmlns:a16="http://schemas.microsoft.com/office/drawing/2014/main" id="{52E8F802-CFF7-4735-A41E-580AF6325DE8}"/>
              </a:ext>
            </a:extLst>
          </p:cNvPr>
          <p:cNvCxnSpPr>
            <a:cxnSpLocks/>
            <a:stCxn id="4" idx="1"/>
            <a:endCxn id="3074" idx="3"/>
          </p:cNvCxnSpPr>
          <p:nvPr/>
        </p:nvCxnSpPr>
        <p:spPr>
          <a:xfrm rot="10800000">
            <a:off x="2866644" y="3651505"/>
            <a:ext cx="5638076" cy="2440211"/>
          </a:xfrm>
          <a:prstGeom prst="bentConnector3">
            <a:avLst>
              <a:gd name="adj1" fmla="val 50000"/>
            </a:avLst>
          </a:prstGeom>
          <a:ln w="38100">
            <a:solidFill>
              <a:schemeClr val="bg1">
                <a:lumMod val="65000"/>
              </a:schemeClr>
            </a:soli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B2E22C5-051F-405E-9FDC-E9827E79DC1E}"/>
              </a:ext>
            </a:extLst>
          </p:cNvPr>
          <p:cNvSpPr txBox="1"/>
          <p:nvPr/>
        </p:nvSpPr>
        <p:spPr>
          <a:xfrm>
            <a:off x="5626955" y="6123801"/>
            <a:ext cx="1733550" cy="276999"/>
          </a:xfrm>
          <a:prstGeom prst="rect">
            <a:avLst/>
          </a:prstGeom>
          <a:noFill/>
        </p:spPr>
        <p:txBody>
          <a:bodyPr wrap="square">
            <a:spAutoFit/>
          </a:bodyPr>
          <a:lstStyle/>
          <a:p>
            <a:r>
              <a:rPr lang="en-US" sz="1200" dirty="0">
                <a:solidFill>
                  <a:sysClr val="windowText" lastClr="000000"/>
                </a:solidFill>
                <a:ea typeface="Segoe UI" pitchFamily="34" charset="0"/>
                <a:cs typeface="Segoe UI" pitchFamily="34" charset="0"/>
              </a:rPr>
              <a:t>Push Containers</a:t>
            </a:r>
            <a:endParaRPr lang="nl-NL" sz="1200" dirty="0"/>
          </a:p>
        </p:txBody>
      </p:sp>
      <p:sp>
        <p:nvSpPr>
          <p:cNvPr id="54" name="TextBox 53">
            <a:extLst>
              <a:ext uri="{FF2B5EF4-FFF2-40B4-BE49-F238E27FC236}">
                <a16:creationId xmlns:a16="http://schemas.microsoft.com/office/drawing/2014/main" id="{2D79156C-9197-4189-82D1-455986112907}"/>
              </a:ext>
            </a:extLst>
          </p:cNvPr>
          <p:cNvSpPr txBox="1"/>
          <p:nvPr/>
        </p:nvSpPr>
        <p:spPr>
          <a:xfrm>
            <a:off x="1408176" y="4515917"/>
            <a:ext cx="2163168" cy="461665"/>
          </a:xfrm>
          <a:prstGeom prst="rect">
            <a:avLst/>
          </a:prstGeom>
          <a:noFill/>
        </p:spPr>
        <p:txBody>
          <a:bodyPr wrap="square">
            <a:spAutoFit/>
          </a:bodyPr>
          <a:lstStyle/>
          <a:p>
            <a:pPr algn="ctr"/>
            <a:r>
              <a:rPr lang="en-US" sz="1200" dirty="0">
                <a:solidFill>
                  <a:sysClr val="windowText" lastClr="000000"/>
                </a:solidFill>
                <a:ea typeface="Segoe UI" pitchFamily="34" charset="0"/>
                <a:cs typeface="Segoe UI" pitchFamily="34" charset="0"/>
              </a:rPr>
              <a:t>Build and </a:t>
            </a:r>
          </a:p>
          <a:p>
            <a:pPr algn="ctr"/>
            <a:r>
              <a:rPr lang="en-US" sz="1200" dirty="0">
                <a:solidFill>
                  <a:sysClr val="windowText" lastClr="000000"/>
                </a:solidFill>
                <a:ea typeface="Segoe UI" pitchFamily="34" charset="0"/>
                <a:cs typeface="Segoe UI" pitchFamily="34" charset="0"/>
              </a:rPr>
              <a:t>Push Containers</a:t>
            </a:r>
            <a:endParaRPr lang="nl-NL" sz="1200" dirty="0"/>
          </a:p>
        </p:txBody>
      </p:sp>
      <p:sp>
        <p:nvSpPr>
          <p:cNvPr id="55" name="TextBox 54">
            <a:extLst>
              <a:ext uri="{FF2B5EF4-FFF2-40B4-BE49-F238E27FC236}">
                <a16:creationId xmlns:a16="http://schemas.microsoft.com/office/drawing/2014/main" id="{202FDB59-9079-4F03-A846-763CD00C3D84}"/>
              </a:ext>
            </a:extLst>
          </p:cNvPr>
          <p:cNvSpPr txBox="1"/>
          <p:nvPr/>
        </p:nvSpPr>
        <p:spPr>
          <a:xfrm>
            <a:off x="-226620" y="4115197"/>
            <a:ext cx="2163168" cy="276999"/>
          </a:xfrm>
          <a:prstGeom prst="rect">
            <a:avLst/>
          </a:prstGeom>
          <a:noFill/>
        </p:spPr>
        <p:txBody>
          <a:bodyPr wrap="square">
            <a:spAutoFit/>
          </a:bodyPr>
          <a:lstStyle/>
          <a:p>
            <a:pPr algn="ctr"/>
            <a:r>
              <a:rPr lang="en-US" sz="1200" dirty="0">
                <a:solidFill>
                  <a:sysClr val="windowText" lastClr="000000"/>
                </a:solidFill>
                <a:ea typeface="Segoe UI" pitchFamily="34" charset="0"/>
                <a:cs typeface="Segoe UI" pitchFamily="34" charset="0"/>
              </a:rPr>
              <a:t>Sources</a:t>
            </a:r>
            <a:endParaRPr lang="nl-NL" sz="1200" dirty="0"/>
          </a:p>
        </p:txBody>
      </p:sp>
      <p:cxnSp>
        <p:nvCxnSpPr>
          <p:cNvPr id="57" name="Connector: Elbow 56">
            <a:extLst>
              <a:ext uri="{FF2B5EF4-FFF2-40B4-BE49-F238E27FC236}">
                <a16:creationId xmlns:a16="http://schemas.microsoft.com/office/drawing/2014/main" id="{3C56E0BB-ABB0-459B-966F-A6C922D14D36}"/>
              </a:ext>
            </a:extLst>
          </p:cNvPr>
          <p:cNvCxnSpPr>
            <a:cxnSpLocks/>
            <a:stCxn id="3074" idx="1"/>
            <a:endCxn id="2050" idx="3"/>
          </p:cNvCxnSpPr>
          <p:nvPr/>
        </p:nvCxnSpPr>
        <p:spPr>
          <a:xfrm flipH="1">
            <a:off x="1302639" y="3651504"/>
            <a:ext cx="698373" cy="0"/>
          </a:xfrm>
          <a:prstGeom prst="straightConnector1">
            <a:avLst/>
          </a:prstGeom>
          <a:ln w="38100">
            <a:solidFill>
              <a:schemeClr val="bg1">
                <a:lumMod val="65000"/>
              </a:schemeClr>
            </a:soli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3B37A02-A6ED-4B9E-BE3D-DE2DC2193F8D}"/>
              </a:ext>
            </a:extLst>
          </p:cNvPr>
          <p:cNvCxnSpPr>
            <a:cxnSpLocks/>
            <a:stCxn id="16" idx="1"/>
          </p:cNvCxnSpPr>
          <p:nvPr/>
        </p:nvCxnSpPr>
        <p:spPr>
          <a:xfrm rot="10800000" flipV="1">
            <a:off x="2874719" y="2946743"/>
            <a:ext cx="4828750" cy="581974"/>
          </a:xfrm>
          <a:prstGeom prst="bentConnector3">
            <a:avLst>
              <a:gd name="adj1" fmla="val 42110"/>
            </a:avLst>
          </a:prstGeom>
          <a:ln w="38100">
            <a:solidFill>
              <a:schemeClr val="bg1">
                <a:lumMod val="65000"/>
              </a:schemeClr>
            </a:soli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00" name="TextBox 4099">
            <a:extLst>
              <a:ext uri="{FF2B5EF4-FFF2-40B4-BE49-F238E27FC236}">
                <a16:creationId xmlns:a16="http://schemas.microsoft.com/office/drawing/2014/main" id="{A69448A7-F172-4821-B613-A8E1F41E2C2F}"/>
              </a:ext>
            </a:extLst>
          </p:cNvPr>
          <p:cNvSpPr txBox="1"/>
          <p:nvPr/>
        </p:nvSpPr>
        <p:spPr>
          <a:xfrm>
            <a:off x="5626955" y="2651657"/>
            <a:ext cx="1733550" cy="276999"/>
          </a:xfrm>
          <a:prstGeom prst="rect">
            <a:avLst/>
          </a:prstGeom>
          <a:noFill/>
        </p:spPr>
        <p:txBody>
          <a:bodyPr wrap="square">
            <a:spAutoFit/>
          </a:bodyPr>
          <a:lstStyle/>
          <a:p>
            <a:r>
              <a:rPr lang="en-US" sz="1200" dirty="0">
                <a:solidFill>
                  <a:sysClr val="windowText" lastClr="000000"/>
                </a:solidFill>
                <a:ea typeface="Segoe UI" pitchFamily="34" charset="0"/>
                <a:cs typeface="Segoe UI" pitchFamily="34" charset="0"/>
              </a:rPr>
              <a:t>Deploy Infrastructure</a:t>
            </a:r>
            <a:endParaRPr lang="nl-NL" sz="1200" dirty="0"/>
          </a:p>
        </p:txBody>
      </p:sp>
    </p:spTree>
    <p:extLst>
      <p:ext uri="{BB962C8B-B14F-4D97-AF65-F5344CB8AC3E}">
        <p14:creationId xmlns:p14="http://schemas.microsoft.com/office/powerpoint/2010/main" val="550707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8DC15-D269-44E4-B487-1F6BC7264601}"/>
              </a:ext>
            </a:extLst>
          </p:cNvPr>
          <p:cNvSpPr>
            <a:spLocks noGrp="1"/>
          </p:cNvSpPr>
          <p:nvPr>
            <p:ph type="title"/>
          </p:nvPr>
        </p:nvSpPr>
        <p:spPr/>
        <p:txBody>
          <a:bodyPr/>
          <a:lstStyle/>
          <a:p>
            <a:r>
              <a:rPr lang="en-US" dirty="0"/>
              <a:t>Proposed Architecture  - Azure DevOps</a:t>
            </a:r>
            <a:endParaRPr lang="nl-NL" dirty="0"/>
          </a:p>
        </p:txBody>
      </p:sp>
      <p:pic>
        <p:nvPicPr>
          <p:cNvPr id="2050" name="Picture 2" descr="GitHub Logos and Usage · GitHub">
            <a:extLst>
              <a:ext uri="{FF2B5EF4-FFF2-40B4-BE49-F238E27FC236}">
                <a16:creationId xmlns:a16="http://schemas.microsoft.com/office/drawing/2014/main" id="{CFA3F63D-1AB2-43B3-A33E-0A0293B17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39" y="319430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ker (@Docker) | Twitter">
            <a:extLst>
              <a:ext uri="{FF2B5EF4-FFF2-40B4-BE49-F238E27FC236}">
                <a16:creationId xmlns:a16="http://schemas.microsoft.com/office/drawing/2014/main" id="{B7837FCE-585E-4AF8-A6C6-7B0456FE6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6564" y="4176141"/>
            <a:ext cx="414528" cy="4145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0AC68B6-532B-48F1-A46B-CB029EA663F7}"/>
              </a:ext>
            </a:extLst>
          </p:cNvPr>
          <p:cNvSpPr/>
          <p:nvPr/>
        </p:nvSpPr>
        <p:spPr bwMode="auto">
          <a:xfrm>
            <a:off x="8499439" y="4557903"/>
            <a:ext cx="3088816" cy="1808988"/>
          </a:xfrm>
          <a:prstGeom prst="rect">
            <a:avLst/>
          </a:prstGeom>
          <a:solidFill>
            <a:schemeClr val="bg1"/>
          </a:solidFill>
          <a:ln>
            <a:solidFill>
              <a:schemeClr val="bg1">
                <a:lumMod val="75000"/>
              </a:schemeClr>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100" dirty="0" err="1">
                <a:solidFill>
                  <a:sysClr val="windowText" lastClr="000000"/>
                </a:solidFill>
                <a:ea typeface="Segoe UI" pitchFamily="34" charset="0"/>
                <a:cs typeface="Segoe UI" pitchFamily="34" charset="0"/>
              </a:rPr>
              <a:t>Github</a:t>
            </a:r>
            <a:r>
              <a:rPr lang="en-US" sz="1100" dirty="0">
                <a:solidFill>
                  <a:sysClr val="windowText" lastClr="000000"/>
                </a:solidFill>
                <a:ea typeface="Segoe UI" pitchFamily="34" charset="0"/>
                <a:cs typeface="Segoe UI" pitchFamily="34" charset="0"/>
              </a:rPr>
              <a:t> Container Registry</a:t>
            </a:r>
            <a:endParaRPr lang="nl-NL" sz="1100" dirty="0" err="1">
              <a:solidFill>
                <a:sysClr val="windowText" lastClr="000000"/>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5663536A-DCAF-4530-864E-AB02D863D1B4}"/>
              </a:ext>
            </a:extLst>
          </p:cNvPr>
          <p:cNvPicPr>
            <a:picLocks noChangeAspect="1"/>
          </p:cNvPicPr>
          <p:nvPr/>
        </p:nvPicPr>
        <p:blipFill>
          <a:blip r:embed="rId4"/>
          <a:stretch>
            <a:fillRect/>
          </a:stretch>
        </p:blipFill>
        <p:spPr>
          <a:xfrm>
            <a:off x="8504720" y="5824936"/>
            <a:ext cx="582063" cy="533558"/>
          </a:xfrm>
          <a:prstGeom prst="rect">
            <a:avLst/>
          </a:prstGeom>
        </p:spPr>
      </p:pic>
      <p:pic>
        <p:nvPicPr>
          <p:cNvPr id="6" name="Picture 5">
            <a:extLst>
              <a:ext uri="{FF2B5EF4-FFF2-40B4-BE49-F238E27FC236}">
                <a16:creationId xmlns:a16="http://schemas.microsoft.com/office/drawing/2014/main" id="{E66E5FA5-2929-4697-B474-00A075A8BA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3679" y="4840783"/>
            <a:ext cx="880336" cy="725560"/>
          </a:xfrm>
          <a:prstGeom prst="rect">
            <a:avLst/>
          </a:prstGeom>
        </p:spPr>
      </p:pic>
      <p:pic>
        <p:nvPicPr>
          <p:cNvPr id="7" name="Picture 6">
            <a:extLst>
              <a:ext uri="{FF2B5EF4-FFF2-40B4-BE49-F238E27FC236}">
                <a16:creationId xmlns:a16="http://schemas.microsoft.com/office/drawing/2014/main" id="{25FA18DD-1E18-4DB3-8509-FE0B821F3E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1791" y="4840783"/>
            <a:ext cx="849984" cy="701274"/>
          </a:xfrm>
          <a:prstGeom prst="rect">
            <a:avLst/>
          </a:prstGeom>
        </p:spPr>
      </p:pic>
      <p:pic>
        <p:nvPicPr>
          <p:cNvPr id="8" name="Picture 7">
            <a:extLst>
              <a:ext uri="{FF2B5EF4-FFF2-40B4-BE49-F238E27FC236}">
                <a16:creationId xmlns:a16="http://schemas.microsoft.com/office/drawing/2014/main" id="{48DF0843-B74B-41C8-9164-8161AF4EEF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5919" y="4828640"/>
            <a:ext cx="880336" cy="725560"/>
          </a:xfrm>
          <a:prstGeom prst="rect">
            <a:avLst/>
          </a:prstGeom>
        </p:spPr>
      </p:pic>
      <p:sp>
        <p:nvSpPr>
          <p:cNvPr id="16" name="Rectangle 15">
            <a:extLst>
              <a:ext uri="{FF2B5EF4-FFF2-40B4-BE49-F238E27FC236}">
                <a16:creationId xmlns:a16="http://schemas.microsoft.com/office/drawing/2014/main" id="{FF1D84B5-7383-4766-8FCB-181E1B0DE05D}"/>
              </a:ext>
            </a:extLst>
          </p:cNvPr>
          <p:cNvSpPr/>
          <p:nvPr/>
        </p:nvSpPr>
        <p:spPr bwMode="auto">
          <a:xfrm>
            <a:off x="7703469" y="1809166"/>
            <a:ext cx="3884786" cy="2275154"/>
          </a:xfrm>
          <a:prstGeom prst="rect">
            <a:avLst/>
          </a:prstGeom>
          <a:solidFill>
            <a:schemeClr val="bg1"/>
          </a:solidFill>
          <a:ln>
            <a:solidFill>
              <a:schemeClr val="bg1">
                <a:lumMod val="75000"/>
              </a:schemeClr>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ysClr val="windowText" lastClr="000000"/>
                </a:solidFill>
                <a:ea typeface="Segoe UI" pitchFamily="34" charset="0"/>
                <a:cs typeface="Segoe UI" pitchFamily="34" charset="0"/>
              </a:rPr>
              <a:t>       Resource Group</a:t>
            </a:r>
            <a:endParaRPr lang="nl-NL" sz="1100" dirty="0" err="1">
              <a:solidFill>
                <a:sysClr val="windowText" lastClr="000000"/>
              </a:soli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E1A01C96-FBF5-4380-8CBC-1C014F71B5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64795" y="1880931"/>
            <a:ext cx="332982" cy="332982"/>
          </a:xfrm>
          <a:prstGeom prst="rect">
            <a:avLst/>
          </a:prstGeom>
        </p:spPr>
      </p:pic>
      <p:grpSp>
        <p:nvGrpSpPr>
          <p:cNvPr id="39" name="Group 38">
            <a:extLst>
              <a:ext uri="{FF2B5EF4-FFF2-40B4-BE49-F238E27FC236}">
                <a16:creationId xmlns:a16="http://schemas.microsoft.com/office/drawing/2014/main" id="{4468C43C-29A3-4E40-B5F8-183ACED62325}"/>
              </a:ext>
            </a:extLst>
          </p:cNvPr>
          <p:cNvGrpSpPr/>
          <p:nvPr/>
        </p:nvGrpSpPr>
        <p:grpSpPr>
          <a:xfrm>
            <a:off x="8099487" y="3283215"/>
            <a:ext cx="696264" cy="589130"/>
            <a:chOff x="8661791" y="3503746"/>
            <a:chExt cx="696264" cy="589130"/>
          </a:xfrm>
        </p:grpSpPr>
        <p:pic>
          <p:nvPicPr>
            <p:cNvPr id="10" name="Graphic 9">
              <a:extLst>
                <a:ext uri="{FF2B5EF4-FFF2-40B4-BE49-F238E27FC236}">
                  <a16:creationId xmlns:a16="http://schemas.microsoft.com/office/drawing/2014/main" id="{D729C870-94D0-4F62-904D-36F22B2F262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86632" y="3503746"/>
              <a:ext cx="430419" cy="430419"/>
            </a:xfrm>
            <a:prstGeom prst="rect">
              <a:avLst/>
            </a:prstGeom>
          </p:spPr>
        </p:pic>
        <p:pic>
          <p:nvPicPr>
            <p:cNvPr id="20" name="Picture 19">
              <a:extLst>
                <a:ext uri="{FF2B5EF4-FFF2-40B4-BE49-F238E27FC236}">
                  <a16:creationId xmlns:a16="http://schemas.microsoft.com/office/drawing/2014/main" id="{71522A87-6FB5-4D92-A4EF-BED4DA24E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153634" y="3729936"/>
              <a:ext cx="204421" cy="168481"/>
            </a:xfrm>
            <a:prstGeom prst="rect">
              <a:avLst/>
            </a:prstGeom>
          </p:spPr>
        </p:pic>
        <p:pic>
          <p:nvPicPr>
            <p:cNvPr id="22" name="Picture 21">
              <a:extLst>
                <a:ext uri="{FF2B5EF4-FFF2-40B4-BE49-F238E27FC236}">
                  <a16:creationId xmlns:a16="http://schemas.microsoft.com/office/drawing/2014/main" id="{B3B7ED9C-6303-4BD5-8732-B035EE8095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160681" y="3567094"/>
              <a:ext cx="197374" cy="162842"/>
            </a:xfrm>
            <a:prstGeom prst="rect">
              <a:avLst/>
            </a:prstGeom>
          </p:spPr>
        </p:pic>
        <p:sp>
          <p:nvSpPr>
            <p:cNvPr id="30" name="TextBox 29">
              <a:extLst>
                <a:ext uri="{FF2B5EF4-FFF2-40B4-BE49-F238E27FC236}">
                  <a16:creationId xmlns:a16="http://schemas.microsoft.com/office/drawing/2014/main" id="{91A1C2BA-22D0-4950-8136-00782BEEDE0A}"/>
                </a:ext>
              </a:extLst>
            </p:cNvPr>
            <p:cNvSpPr txBox="1"/>
            <p:nvPr/>
          </p:nvSpPr>
          <p:spPr>
            <a:xfrm>
              <a:off x="8661791" y="3908210"/>
              <a:ext cx="610295"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Web app</a:t>
              </a:r>
              <a:endParaRPr lang="nl-NL" sz="1200" dirty="0" err="1">
                <a:gradFill>
                  <a:gsLst>
                    <a:gs pos="2917">
                      <a:schemeClr val="tx1"/>
                    </a:gs>
                    <a:gs pos="30000">
                      <a:schemeClr val="tx1"/>
                    </a:gs>
                  </a:gsLst>
                  <a:lin ang="5400000" scaled="0"/>
                </a:gradFill>
              </a:endParaRPr>
            </a:p>
          </p:txBody>
        </p:sp>
      </p:grpSp>
      <p:grpSp>
        <p:nvGrpSpPr>
          <p:cNvPr id="37" name="Group 36">
            <a:extLst>
              <a:ext uri="{FF2B5EF4-FFF2-40B4-BE49-F238E27FC236}">
                <a16:creationId xmlns:a16="http://schemas.microsoft.com/office/drawing/2014/main" id="{53FF333C-6A67-4F2D-B705-839AAEB09DC9}"/>
              </a:ext>
            </a:extLst>
          </p:cNvPr>
          <p:cNvGrpSpPr/>
          <p:nvPr/>
        </p:nvGrpSpPr>
        <p:grpSpPr>
          <a:xfrm>
            <a:off x="7902734" y="2482227"/>
            <a:ext cx="1133067" cy="601994"/>
            <a:chOff x="8387224" y="2915041"/>
            <a:chExt cx="1133067" cy="601994"/>
          </a:xfrm>
        </p:grpSpPr>
        <p:pic>
          <p:nvPicPr>
            <p:cNvPr id="12" name="Graphic 11">
              <a:extLst>
                <a:ext uri="{FF2B5EF4-FFF2-40B4-BE49-F238E27FC236}">
                  <a16:creationId xmlns:a16="http://schemas.microsoft.com/office/drawing/2014/main" id="{58D3BBD4-689A-4242-A97B-8905443904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35351" y="2915041"/>
              <a:ext cx="436814" cy="436814"/>
            </a:xfrm>
            <a:prstGeom prst="rect">
              <a:avLst/>
            </a:prstGeom>
          </p:spPr>
        </p:pic>
        <p:sp>
          <p:nvSpPr>
            <p:cNvPr id="32" name="TextBox 31">
              <a:extLst>
                <a:ext uri="{FF2B5EF4-FFF2-40B4-BE49-F238E27FC236}">
                  <a16:creationId xmlns:a16="http://schemas.microsoft.com/office/drawing/2014/main" id="{6EA1D5D7-1A9B-4435-BFED-1053372F797E}"/>
                </a:ext>
              </a:extLst>
            </p:cNvPr>
            <p:cNvSpPr txBox="1"/>
            <p:nvPr/>
          </p:nvSpPr>
          <p:spPr>
            <a:xfrm>
              <a:off x="8387224" y="3332369"/>
              <a:ext cx="1133067"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App Service Plan</a:t>
              </a:r>
              <a:endParaRPr lang="nl-NL" sz="1200" dirty="0" err="1">
                <a:gradFill>
                  <a:gsLst>
                    <a:gs pos="2917">
                      <a:schemeClr val="tx1"/>
                    </a:gs>
                    <a:gs pos="30000">
                      <a:schemeClr val="tx1"/>
                    </a:gs>
                  </a:gsLst>
                  <a:lin ang="5400000" scaled="0"/>
                </a:gradFill>
              </a:endParaRPr>
            </a:p>
          </p:txBody>
        </p:sp>
      </p:grpSp>
      <p:grpSp>
        <p:nvGrpSpPr>
          <p:cNvPr id="42" name="Group 41">
            <a:extLst>
              <a:ext uri="{FF2B5EF4-FFF2-40B4-BE49-F238E27FC236}">
                <a16:creationId xmlns:a16="http://schemas.microsoft.com/office/drawing/2014/main" id="{C0AC492C-F90D-4210-994A-3BE38D43ED76}"/>
              </a:ext>
            </a:extLst>
          </p:cNvPr>
          <p:cNvGrpSpPr/>
          <p:nvPr/>
        </p:nvGrpSpPr>
        <p:grpSpPr>
          <a:xfrm>
            <a:off x="9501712" y="3279547"/>
            <a:ext cx="1336904" cy="592473"/>
            <a:chOff x="10204219" y="3414142"/>
            <a:chExt cx="1336904" cy="592473"/>
          </a:xfrm>
        </p:grpSpPr>
        <p:pic>
          <p:nvPicPr>
            <p:cNvPr id="28" name="Graphic 27">
              <a:extLst>
                <a:ext uri="{FF2B5EF4-FFF2-40B4-BE49-F238E27FC236}">
                  <a16:creationId xmlns:a16="http://schemas.microsoft.com/office/drawing/2014/main" id="{3798C043-8932-425C-A297-C052B57C816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94119" y="3414142"/>
              <a:ext cx="416707" cy="416707"/>
            </a:xfrm>
            <a:prstGeom prst="rect">
              <a:avLst/>
            </a:prstGeom>
          </p:spPr>
        </p:pic>
        <p:sp>
          <p:nvSpPr>
            <p:cNvPr id="34" name="TextBox 33">
              <a:extLst>
                <a:ext uri="{FF2B5EF4-FFF2-40B4-BE49-F238E27FC236}">
                  <a16:creationId xmlns:a16="http://schemas.microsoft.com/office/drawing/2014/main" id="{DEEB85B3-49FA-40FC-8F98-D5EA32D48B48}"/>
                </a:ext>
              </a:extLst>
            </p:cNvPr>
            <p:cNvSpPr txBox="1"/>
            <p:nvPr/>
          </p:nvSpPr>
          <p:spPr>
            <a:xfrm>
              <a:off x="10204219" y="3821949"/>
              <a:ext cx="1336904"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Application Insights</a:t>
              </a:r>
              <a:endParaRPr lang="nl-NL" sz="1200" dirty="0" err="1">
                <a:gradFill>
                  <a:gsLst>
                    <a:gs pos="2917">
                      <a:schemeClr val="tx1"/>
                    </a:gs>
                    <a:gs pos="30000">
                      <a:schemeClr val="tx1"/>
                    </a:gs>
                  </a:gsLst>
                  <a:lin ang="5400000" scaled="0"/>
                </a:gradFill>
              </a:endParaRPr>
            </a:p>
          </p:txBody>
        </p:sp>
      </p:grpSp>
      <p:grpSp>
        <p:nvGrpSpPr>
          <p:cNvPr id="41" name="Group 40">
            <a:extLst>
              <a:ext uri="{FF2B5EF4-FFF2-40B4-BE49-F238E27FC236}">
                <a16:creationId xmlns:a16="http://schemas.microsoft.com/office/drawing/2014/main" id="{5891C29E-78B0-4942-AC7C-64EAFBFEAB4A}"/>
              </a:ext>
            </a:extLst>
          </p:cNvPr>
          <p:cNvGrpSpPr/>
          <p:nvPr/>
        </p:nvGrpSpPr>
        <p:grpSpPr>
          <a:xfrm>
            <a:off x="9779887" y="2473624"/>
            <a:ext cx="734175" cy="602110"/>
            <a:chOff x="10642418" y="2708911"/>
            <a:chExt cx="734175" cy="602110"/>
          </a:xfrm>
        </p:grpSpPr>
        <p:pic>
          <p:nvPicPr>
            <p:cNvPr id="26" name="Graphic 25">
              <a:extLst>
                <a:ext uri="{FF2B5EF4-FFF2-40B4-BE49-F238E27FC236}">
                  <a16:creationId xmlns:a16="http://schemas.microsoft.com/office/drawing/2014/main" id="{12493F42-57E3-475D-88E4-20084D12F16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801153" y="2708911"/>
              <a:ext cx="463085" cy="463085"/>
            </a:xfrm>
            <a:prstGeom prst="rect">
              <a:avLst/>
            </a:prstGeom>
          </p:spPr>
        </p:pic>
        <p:sp>
          <p:nvSpPr>
            <p:cNvPr id="35" name="TextBox 34">
              <a:extLst>
                <a:ext uri="{FF2B5EF4-FFF2-40B4-BE49-F238E27FC236}">
                  <a16:creationId xmlns:a16="http://schemas.microsoft.com/office/drawing/2014/main" id="{C8B96199-A4DD-4D53-81F4-5B45DC0615FE}"/>
                </a:ext>
              </a:extLst>
            </p:cNvPr>
            <p:cNvSpPr txBox="1"/>
            <p:nvPr/>
          </p:nvSpPr>
          <p:spPr>
            <a:xfrm>
              <a:off x="10642418" y="3126355"/>
              <a:ext cx="734175" cy="184666"/>
            </a:xfrm>
            <a:prstGeom prst="rect">
              <a:avLst/>
            </a:prstGeom>
            <a:noFill/>
          </p:spPr>
          <p:txBody>
            <a:bodyPr wrap="none" lIns="0" tIns="0" rIns="0" bIns="0" rtlCol="0">
              <a:spAutoFit/>
            </a:bodyPr>
            <a:lstStyle/>
            <a:p>
              <a:pPr algn="l"/>
              <a:r>
                <a:rPr lang="en-US" sz="1200" dirty="0" err="1">
                  <a:gradFill>
                    <a:gsLst>
                      <a:gs pos="2917">
                        <a:schemeClr val="tx1"/>
                      </a:gs>
                      <a:gs pos="30000">
                        <a:schemeClr val="tx1"/>
                      </a:gs>
                    </a:gsLst>
                    <a:lin ang="5400000" scaled="0"/>
                  </a:gradFill>
                </a:rPr>
                <a:t>CosmosDB</a:t>
              </a:r>
              <a:endParaRPr lang="nl-NL" sz="1200" dirty="0" err="1">
                <a:gradFill>
                  <a:gsLst>
                    <a:gs pos="2917">
                      <a:schemeClr val="tx1"/>
                    </a:gs>
                    <a:gs pos="30000">
                      <a:schemeClr val="tx1"/>
                    </a:gs>
                  </a:gsLst>
                  <a:lin ang="5400000" scaled="0"/>
                </a:gradFill>
              </a:endParaRPr>
            </a:p>
          </p:txBody>
        </p:sp>
      </p:grpSp>
      <p:cxnSp>
        <p:nvCxnSpPr>
          <p:cNvPr id="44" name="Connector: Elbow 43">
            <a:extLst>
              <a:ext uri="{FF2B5EF4-FFF2-40B4-BE49-F238E27FC236}">
                <a16:creationId xmlns:a16="http://schemas.microsoft.com/office/drawing/2014/main" id="{2A336A5A-9C1A-4F6F-BDB0-55FAF84D5151}"/>
              </a:ext>
            </a:extLst>
          </p:cNvPr>
          <p:cNvCxnSpPr>
            <a:cxnSpLocks/>
            <a:endCxn id="5" idx="1"/>
          </p:cNvCxnSpPr>
          <p:nvPr/>
        </p:nvCxnSpPr>
        <p:spPr>
          <a:xfrm rot="16200000" flipH="1">
            <a:off x="7691008" y="4653966"/>
            <a:ext cx="1368284" cy="248578"/>
          </a:xfrm>
          <a:prstGeom prst="bentConnector2">
            <a:avLst/>
          </a:prstGeom>
          <a:ln w="38100">
            <a:solidFill>
              <a:schemeClr val="bg1">
                <a:lumMod val="65000"/>
              </a:schemeClr>
            </a:soli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0EF622E-D9A3-45ED-86A5-C193DBE5E518}"/>
              </a:ext>
            </a:extLst>
          </p:cNvPr>
          <p:cNvSpPr txBox="1"/>
          <p:nvPr/>
        </p:nvSpPr>
        <p:spPr>
          <a:xfrm>
            <a:off x="7063276" y="5243226"/>
            <a:ext cx="1733550" cy="276999"/>
          </a:xfrm>
          <a:prstGeom prst="rect">
            <a:avLst/>
          </a:prstGeom>
          <a:noFill/>
        </p:spPr>
        <p:txBody>
          <a:bodyPr wrap="square">
            <a:spAutoFit/>
          </a:bodyPr>
          <a:lstStyle/>
          <a:p>
            <a:r>
              <a:rPr lang="en-US" sz="1200" dirty="0">
                <a:solidFill>
                  <a:sysClr val="windowText" lastClr="000000"/>
                </a:solidFill>
                <a:ea typeface="Segoe UI" pitchFamily="34" charset="0"/>
                <a:cs typeface="Segoe UI" pitchFamily="34" charset="0"/>
              </a:rPr>
              <a:t>Pull Containers</a:t>
            </a:r>
            <a:endParaRPr lang="nl-NL" sz="1200" dirty="0"/>
          </a:p>
        </p:txBody>
      </p:sp>
      <p:cxnSp>
        <p:nvCxnSpPr>
          <p:cNvPr id="48" name="Connector: Elbow 47">
            <a:extLst>
              <a:ext uri="{FF2B5EF4-FFF2-40B4-BE49-F238E27FC236}">
                <a16:creationId xmlns:a16="http://schemas.microsoft.com/office/drawing/2014/main" id="{52E8F802-CFF7-4735-A41E-580AF6325DE8}"/>
              </a:ext>
            </a:extLst>
          </p:cNvPr>
          <p:cNvCxnSpPr>
            <a:cxnSpLocks/>
            <a:stCxn id="4" idx="1"/>
          </p:cNvCxnSpPr>
          <p:nvPr/>
        </p:nvCxnSpPr>
        <p:spPr>
          <a:xfrm rot="10800000">
            <a:off x="2866644" y="3651505"/>
            <a:ext cx="5638076" cy="2440211"/>
          </a:xfrm>
          <a:prstGeom prst="bentConnector3">
            <a:avLst>
              <a:gd name="adj1" fmla="val 50000"/>
            </a:avLst>
          </a:prstGeom>
          <a:ln w="38100">
            <a:solidFill>
              <a:schemeClr val="bg1">
                <a:lumMod val="65000"/>
              </a:schemeClr>
            </a:soli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B2E22C5-051F-405E-9FDC-E9827E79DC1E}"/>
              </a:ext>
            </a:extLst>
          </p:cNvPr>
          <p:cNvSpPr txBox="1"/>
          <p:nvPr/>
        </p:nvSpPr>
        <p:spPr>
          <a:xfrm>
            <a:off x="5626955" y="6123801"/>
            <a:ext cx="1733550" cy="276999"/>
          </a:xfrm>
          <a:prstGeom prst="rect">
            <a:avLst/>
          </a:prstGeom>
          <a:noFill/>
        </p:spPr>
        <p:txBody>
          <a:bodyPr wrap="square">
            <a:spAutoFit/>
          </a:bodyPr>
          <a:lstStyle/>
          <a:p>
            <a:r>
              <a:rPr lang="en-US" sz="1200" dirty="0">
                <a:solidFill>
                  <a:sysClr val="windowText" lastClr="000000"/>
                </a:solidFill>
                <a:ea typeface="Segoe UI" pitchFamily="34" charset="0"/>
                <a:cs typeface="Segoe UI" pitchFamily="34" charset="0"/>
              </a:rPr>
              <a:t>Push Containers</a:t>
            </a:r>
            <a:endParaRPr lang="nl-NL" sz="1200" dirty="0"/>
          </a:p>
        </p:txBody>
      </p:sp>
      <p:sp>
        <p:nvSpPr>
          <p:cNvPr id="54" name="TextBox 53">
            <a:extLst>
              <a:ext uri="{FF2B5EF4-FFF2-40B4-BE49-F238E27FC236}">
                <a16:creationId xmlns:a16="http://schemas.microsoft.com/office/drawing/2014/main" id="{2D79156C-9197-4189-82D1-455986112907}"/>
              </a:ext>
            </a:extLst>
          </p:cNvPr>
          <p:cNvSpPr txBox="1"/>
          <p:nvPr/>
        </p:nvSpPr>
        <p:spPr>
          <a:xfrm>
            <a:off x="1408176" y="4515917"/>
            <a:ext cx="2163168" cy="461665"/>
          </a:xfrm>
          <a:prstGeom prst="rect">
            <a:avLst/>
          </a:prstGeom>
          <a:noFill/>
        </p:spPr>
        <p:txBody>
          <a:bodyPr wrap="square">
            <a:spAutoFit/>
          </a:bodyPr>
          <a:lstStyle/>
          <a:p>
            <a:pPr algn="ctr"/>
            <a:r>
              <a:rPr lang="en-US" sz="1200" dirty="0">
                <a:solidFill>
                  <a:sysClr val="windowText" lastClr="000000"/>
                </a:solidFill>
                <a:ea typeface="Segoe UI" pitchFamily="34" charset="0"/>
                <a:cs typeface="Segoe UI" pitchFamily="34" charset="0"/>
              </a:rPr>
              <a:t>Build and </a:t>
            </a:r>
          </a:p>
          <a:p>
            <a:pPr algn="ctr"/>
            <a:r>
              <a:rPr lang="en-US" sz="1200" dirty="0">
                <a:solidFill>
                  <a:sysClr val="windowText" lastClr="000000"/>
                </a:solidFill>
                <a:ea typeface="Segoe UI" pitchFamily="34" charset="0"/>
                <a:cs typeface="Segoe UI" pitchFamily="34" charset="0"/>
              </a:rPr>
              <a:t>Push Containers</a:t>
            </a:r>
            <a:endParaRPr lang="nl-NL" sz="1200" dirty="0"/>
          </a:p>
        </p:txBody>
      </p:sp>
      <p:sp>
        <p:nvSpPr>
          <p:cNvPr id="55" name="TextBox 54">
            <a:extLst>
              <a:ext uri="{FF2B5EF4-FFF2-40B4-BE49-F238E27FC236}">
                <a16:creationId xmlns:a16="http://schemas.microsoft.com/office/drawing/2014/main" id="{202FDB59-9079-4F03-A846-763CD00C3D84}"/>
              </a:ext>
            </a:extLst>
          </p:cNvPr>
          <p:cNvSpPr txBox="1"/>
          <p:nvPr/>
        </p:nvSpPr>
        <p:spPr>
          <a:xfrm>
            <a:off x="-226620" y="4115197"/>
            <a:ext cx="2163168" cy="276999"/>
          </a:xfrm>
          <a:prstGeom prst="rect">
            <a:avLst/>
          </a:prstGeom>
          <a:noFill/>
        </p:spPr>
        <p:txBody>
          <a:bodyPr wrap="square">
            <a:spAutoFit/>
          </a:bodyPr>
          <a:lstStyle/>
          <a:p>
            <a:pPr algn="ctr"/>
            <a:r>
              <a:rPr lang="en-US" sz="1200" dirty="0">
                <a:solidFill>
                  <a:sysClr val="windowText" lastClr="000000"/>
                </a:solidFill>
                <a:ea typeface="Segoe UI" pitchFamily="34" charset="0"/>
                <a:cs typeface="Segoe UI" pitchFamily="34" charset="0"/>
              </a:rPr>
              <a:t>Sources</a:t>
            </a:r>
            <a:endParaRPr lang="nl-NL" sz="1200" dirty="0"/>
          </a:p>
        </p:txBody>
      </p:sp>
      <p:cxnSp>
        <p:nvCxnSpPr>
          <p:cNvPr id="57" name="Connector: Elbow 56">
            <a:extLst>
              <a:ext uri="{FF2B5EF4-FFF2-40B4-BE49-F238E27FC236}">
                <a16:creationId xmlns:a16="http://schemas.microsoft.com/office/drawing/2014/main" id="{3C56E0BB-ABB0-459B-966F-A6C922D14D36}"/>
              </a:ext>
            </a:extLst>
          </p:cNvPr>
          <p:cNvCxnSpPr>
            <a:cxnSpLocks/>
            <a:endCxn id="2050" idx="3"/>
          </p:cNvCxnSpPr>
          <p:nvPr/>
        </p:nvCxnSpPr>
        <p:spPr>
          <a:xfrm flipH="1">
            <a:off x="1302639" y="3651504"/>
            <a:ext cx="698373" cy="0"/>
          </a:xfrm>
          <a:prstGeom prst="straightConnector1">
            <a:avLst/>
          </a:prstGeom>
          <a:ln w="38100">
            <a:solidFill>
              <a:schemeClr val="bg1">
                <a:lumMod val="65000"/>
              </a:schemeClr>
            </a:soli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3B37A02-A6ED-4B9E-BE3D-DE2DC2193F8D}"/>
              </a:ext>
            </a:extLst>
          </p:cNvPr>
          <p:cNvCxnSpPr>
            <a:cxnSpLocks/>
            <a:stCxn id="16" idx="1"/>
          </p:cNvCxnSpPr>
          <p:nvPr/>
        </p:nvCxnSpPr>
        <p:spPr>
          <a:xfrm rot="10800000" flipV="1">
            <a:off x="2874719" y="2946743"/>
            <a:ext cx="4828750" cy="581974"/>
          </a:xfrm>
          <a:prstGeom prst="bentConnector3">
            <a:avLst>
              <a:gd name="adj1" fmla="val 42110"/>
            </a:avLst>
          </a:prstGeom>
          <a:ln w="38100">
            <a:solidFill>
              <a:schemeClr val="bg1">
                <a:lumMod val="65000"/>
              </a:schemeClr>
            </a:solidFill>
            <a:headEnd type="triangl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00" name="TextBox 4099">
            <a:extLst>
              <a:ext uri="{FF2B5EF4-FFF2-40B4-BE49-F238E27FC236}">
                <a16:creationId xmlns:a16="http://schemas.microsoft.com/office/drawing/2014/main" id="{A69448A7-F172-4821-B613-A8E1F41E2C2F}"/>
              </a:ext>
            </a:extLst>
          </p:cNvPr>
          <p:cNvSpPr txBox="1"/>
          <p:nvPr/>
        </p:nvSpPr>
        <p:spPr>
          <a:xfrm>
            <a:off x="5626955" y="2651657"/>
            <a:ext cx="1733550" cy="276999"/>
          </a:xfrm>
          <a:prstGeom prst="rect">
            <a:avLst/>
          </a:prstGeom>
          <a:noFill/>
        </p:spPr>
        <p:txBody>
          <a:bodyPr wrap="square">
            <a:spAutoFit/>
          </a:bodyPr>
          <a:lstStyle/>
          <a:p>
            <a:r>
              <a:rPr lang="en-US" sz="1200" dirty="0">
                <a:solidFill>
                  <a:sysClr val="windowText" lastClr="000000"/>
                </a:solidFill>
                <a:ea typeface="Segoe UI" pitchFamily="34" charset="0"/>
                <a:cs typeface="Segoe UI" pitchFamily="34" charset="0"/>
              </a:rPr>
              <a:t>Deploy Infrastructure</a:t>
            </a:r>
            <a:endParaRPr lang="nl-NL" sz="1200" dirty="0"/>
          </a:p>
        </p:txBody>
      </p:sp>
      <p:pic>
        <p:nvPicPr>
          <p:cNvPr id="5122" name="Picture 2" descr="Build Versioning in Azure DevOps Pipelines | by Chetan Sarma | Medium">
            <a:extLst>
              <a:ext uri="{FF2B5EF4-FFF2-40B4-BE49-F238E27FC236}">
                <a16:creationId xmlns:a16="http://schemas.microsoft.com/office/drawing/2014/main" id="{F7D94871-F571-4E38-9590-CF45690BE4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55923" y="3267201"/>
            <a:ext cx="637019" cy="63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8098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1</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CONCEPT PRESENTATION</a:t>
            </a:r>
            <a:endParaRPr lang="nl-NL" sz="2800" dirty="0"/>
          </a:p>
        </p:txBody>
      </p:sp>
    </p:spTree>
    <p:extLst>
      <p:ext uri="{BB962C8B-B14F-4D97-AF65-F5344CB8AC3E}">
        <p14:creationId xmlns:p14="http://schemas.microsoft.com/office/powerpoint/2010/main" val="2309850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42CF7-389C-4913-BADC-B8C35B1A321F}"/>
              </a:ext>
            </a:extLst>
          </p:cNvPr>
          <p:cNvSpPr>
            <a:spLocks noGrp="1"/>
          </p:cNvSpPr>
          <p:nvPr>
            <p:ph type="title"/>
          </p:nvPr>
        </p:nvSpPr>
        <p:spPr/>
        <p:txBody>
          <a:bodyPr/>
          <a:lstStyle/>
          <a:p>
            <a:r>
              <a:rPr lang="en-US" dirty="0"/>
              <a:t>Code to Cloud Workshop - Introduction</a:t>
            </a:r>
            <a:endParaRPr lang="nl-NL" dirty="0"/>
          </a:p>
        </p:txBody>
      </p:sp>
      <p:sp>
        <p:nvSpPr>
          <p:cNvPr id="5" name="Text Placeholder 4">
            <a:extLst>
              <a:ext uri="{FF2B5EF4-FFF2-40B4-BE49-F238E27FC236}">
                <a16:creationId xmlns:a16="http://schemas.microsoft.com/office/drawing/2014/main" id="{42C2B4D5-8CC2-4CDE-B38A-3589896C6935}"/>
              </a:ext>
            </a:extLst>
          </p:cNvPr>
          <p:cNvSpPr>
            <a:spLocks noGrp="1"/>
          </p:cNvSpPr>
          <p:nvPr>
            <p:ph type="body" sz="quarter" idx="10"/>
          </p:nvPr>
        </p:nvSpPr>
        <p:spPr>
          <a:xfrm>
            <a:off x="584201" y="1435498"/>
            <a:ext cx="11018520" cy="5010602"/>
          </a:xfrm>
        </p:spPr>
        <p:txBody>
          <a:bodyPr/>
          <a:lstStyle/>
          <a:p>
            <a:pPr algn="l"/>
            <a:r>
              <a:rPr lang="en-US" sz="2800" b="0" i="0" dirty="0">
                <a:solidFill>
                  <a:srgbClr val="24292E"/>
                </a:solidFill>
                <a:effectLst/>
                <a:latin typeface="-apple-system"/>
              </a:rPr>
              <a:t>This workshop focusses on the Code to Cloud journey. </a:t>
            </a:r>
          </a:p>
          <a:p>
            <a:pPr algn="l"/>
            <a:r>
              <a:rPr lang="en-US" sz="2800" dirty="0">
                <a:solidFill>
                  <a:srgbClr val="24292E"/>
                </a:solidFill>
                <a:latin typeface="-apple-system"/>
              </a:rPr>
              <a:t>Learning objectives:</a:t>
            </a:r>
          </a:p>
          <a:p>
            <a:pPr lvl="1"/>
            <a:r>
              <a:rPr lang="en-US" sz="2400" b="0" i="0" dirty="0">
                <a:solidFill>
                  <a:srgbClr val="24292E"/>
                </a:solidFill>
                <a:effectLst/>
                <a:latin typeface="-apple-system"/>
              </a:rPr>
              <a:t>Integration with Azure Boards</a:t>
            </a:r>
          </a:p>
          <a:p>
            <a:pPr lvl="1"/>
            <a:r>
              <a:rPr lang="en-US" sz="2400" b="0" i="0" dirty="0">
                <a:solidFill>
                  <a:srgbClr val="24292E"/>
                </a:solidFill>
                <a:effectLst/>
                <a:latin typeface="-apple-system"/>
              </a:rPr>
              <a:t>Working with GitHub Codespaces</a:t>
            </a:r>
          </a:p>
          <a:p>
            <a:pPr lvl="1"/>
            <a:r>
              <a:rPr lang="en-US" sz="2400" dirty="0">
                <a:solidFill>
                  <a:srgbClr val="24292E"/>
                </a:solidFill>
                <a:latin typeface="-apple-system"/>
              </a:rPr>
              <a:t>G</a:t>
            </a:r>
            <a:r>
              <a:rPr lang="en-US" sz="2400" b="0" i="0" dirty="0">
                <a:solidFill>
                  <a:srgbClr val="24292E"/>
                </a:solidFill>
                <a:effectLst/>
                <a:latin typeface="-apple-system"/>
              </a:rPr>
              <a:t>itHub Flow</a:t>
            </a:r>
          </a:p>
          <a:p>
            <a:pPr lvl="1"/>
            <a:r>
              <a:rPr lang="en-US" sz="2400" b="0" i="0" dirty="0">
                <a:solidFill>
                  <a:srgbClr val="24292E"/>
                </a:solidFill>
                <a:effectLst/>
                <a:latin typeface="-apple-system"/>
              </a:rPr>
              <a:t>GitHub Container Registry. </a:t>
            </a:r>
          </a:p>
          <a:p>
            <a:pPr lvl="1"/>
            <a:r>
              <a:rPr lang="en-US" sz="2400" b="0" i="0" dirty="0">
                <a:solidFill>
                  <a:srgbClr val="24292E"/>
                </a:solidFill>
                <a:effectLst/>
                <a:latin typeface="-apple-system"/>
              </a:rPr>
              <a:t>Using Docker and Docker compose </a:t>
            </a:r>
          </a:p>
          <a:p>
            <a:pPr lvl="1"/>
            <a:r>
              <a:rPr lang="en-US" sz="2400" b="0" i="0" dirty="0">
                <a:solidFill>
                  <a:srgbClr val="24292E"/>
                </a:solidFill>
                <a:effectLst/>
                <a:latin typeface="-apple-system"/>
              </a:rPr>
              <a:t>Deploy solution to Azure Web App with Containers</a:t>
            </a:r>
          </a:p>
          <a:p>
            <a:pPr lvl="1"/>
            <a:r>
              <a:rPr lang="en-US" sz="2400" dirty="0">
                <a:solidFill>
                  <a:srgbClr val="24292E"/>
                </a:solidFill>
                <a:latin typeface="-apple-system"/>
              </a:rPr>
              <a:t>U</a:t>
            </a:r>
            <a:r>
              <a:rPr lang="en-US" sz="2400" b="0" i="0" dirty="0">
                <a:solidFill>
                  <a:srgbClr val="24292E"/>
                </a:solidFill>
                <a:effectLst/>
                <a:latin typeface="-apple-system"/>
              </a:rPr>
              <a:t>sing GitHub Actions</a:t>
            </a:r>
          </a:p>
          <a:p>
            <a:pPr lvl="1"/>
            <a:r>
              <a:rPr lang="en-US" sz="2400" dirty="0">
                <a:solidFill>
                  <a:srgbClr val="24292E"/>
                </a:solidFill>
                <a:latin typeface="-apple-system"/>
              </a:rPr>
              <a:t>Using </a:t>
            </a:r>
            <a:r>
              <a:rPr lang="en-US" sz="2400" b="0" i="0" dirty="0">
                <a:solidFill>
                  <a:srgbClr val="24292E"/>
                </a:solidFill>
                <a:effectLst/>
                <a:latin typeface="-apple-system"/>
              </a:rPr>
              <a:t>Azure DevOps pipelines.</a:t>
            </a:r>
          </a:p>
          <a:p>
            <a:endParaRPr lang="nl-NL" sz="2800" dirty="0"/>
          </a:p>
        </p:txBody>
      </p:sp>
    </p:spTree>
    <p:extLst>
      <p:ext uri="{BB962C8B-B14F-4D97-AF65-F5344CB8AC3E}">
        <p14:creationId xmlns:p14="http://schemas.microsoft.com/office/powerpoint/2010/main" val="4927705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1</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HANDS-ON</a:t>
            </a:r>
            <a:endParaRPr lang="nl-NL" sz="2800" dirty="0"/>
          </a:p>
        </p:txBody>
      </p:sp>
    </p:spTree>
    <p:extLst>
      <p:ext uri="{BB962C8B-B14F-4D97-AF65-F5344CB8AC3E}">
        <p14:creationId xmlns:p14="http://schemas.microsoft.com/office/powerpoint/2010/main" val="16731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3460A-376D-4786-AED7-6CF42D47415E}"/>
              </a:ext>
            </a:extLst>
          </p:cNvPr>
          <p:cNvSpPr>
            <a:spLocks noGrp="1"/>
          </p:cNvSpPr>
          <p:nvPr>
            <p:ph type="title"/>
          </p:nvPr>
        </p:nvSpPr>
        <p:spPr/>
        <p:txBody>
          <a:bodyPr/>
          <a:lstStyle/>
          <a:p>
            <a:r>
              <a:rPr lang="en-US" dirty="0"/>
              <a:t>Module 1 – Improving Developer Workflow</a:t>
            </a:r>
            <a:endParaRPr lang="nl-NL" dirty="0"/>
          </a:p>
        </p:txBody>
      </p:sp>
      <p:sp>
        <p:nvSpPr>
          <p:cNvPr id="5" name="Text Placeholder 4">
            <a:extLst>
              <a:ext uri="{FF2B5EF4-FFF2-40B4-BE49-F238E27FC236}">
                <a16:creationId xmlns:a16="http://schemas.microsoft.com/office/drawing/2014/main" id="{BAF11D10-584A-4DC0-9EFE-EBDC12F0CE58}"/>
              </a:ext>
            </a:extLst>
          </p:cNvPr>
          <p:cNvSpPr>
            <a:spLocks noGrp="1"/>
          </p:cNvSpPr>
          <p:nvPr>
            <p:ph type="body" sz="quarter" idx="10"/>
          </p:nvPr>
        </p:nvSpPr>
        <p:spPr>
          <a:xfrm>
            <a:off x="584201" y="1435498"/>
            <a:ext cx="11018520" cy="3397853"/>
          </a:xfrm>
        </p:spPr>
        <p:txBody>
          <a:bodyPr/>
          <a:lstStyle/>
          <a:p>
            <a:r>
              <a:rPr lang="en-US" dirty="0"/>
              <a:t>DEVWF-T001 Get started with the work and create visibility</a:t>
            </a:r>
          </a:p>
          <a:p>
            <a:r>
              <a:rPr lang="en-US" dirty="0"/>
              <a:t>DEVWF-T002 Running the application locally</a:t>
            </a:r>
          </a:p>
          <a:p>
            <a:r>
              <a:rPr lang="en-US" dirty="0"/>
              <a:t>DEVWF-T003 Containerize the Application</a:t>
            </a:r>
          </a:p>
          <a:p>
            <a:r>
              <a:rPr lang="en-US" dirty="0"/>
              <a:t>DEVWF-T004 Optimize containers with a multi staged Docker File</a:t>
            </a:r>
          </a:p>
          <a:p>
            <a:r>
              <a:rPr lang="en-US" dirty="0"/>
              <a:t>DEVWF-T005 Catching Security Vulnerabilities</a:t>
            </a:r>
          </a:p>
          <a:p>
            <a:r>
              <a:rPr lang="en-US" dirty="0"/>
              <a:t>DEVWF-T006 Setting up a local infrastructure</a:t>
            </a:r>
          </a:p>
          <a:p>
            <a:r>
              <a:rPr lang="en-US" dirty="0"/>
              <a:t>DEVWF-T007 Set up Continuous Integration to push container images to GitHub Registry</a:t>
            </a:r>
            <a:endParaRPr lang="nl-NL" dirty="0"/>
          </a:p>
        </p:txBody>
      </p:sp>
    </p:spTree>
    <p:extLst>
      <p:ext uri="{BB962C8B-B14F-4D97-AF65-F5344CB8AC3E}">
        <p14:creationId xmlns:p14="http://schemas.microsoft.com/office/powerpoint/2010/main" val="229507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2</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CONCEPT PRESENTATION</a:t>
            </a:r>
            <a:endParaRPr lang="nl-NL" sz="2800" dirty="0"/>
          </a:p>
        </p:txBody>
      </p:sp>
    </p:spTree>
    <p:extLst>
      <p:ext uri="{BB962C8B-B14F-4D97-AF65-F5344CB8AC3E}">
        <p14:creationId xmlns:p14="http://schemas.microsoft.com/office/powerpoint/2010/main" val="1839121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2</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H</a:t>
            </a:r>
            <a:r>
              <a:rPr lang="nl-NL" sz="2800" dirty="0"/>
              <a:t>ANDS-ON</a:t>
            </a:r>
          </a:p>
        </p:txBody>
      </p:sp>
    </p:spTree>
    <p:extLst>
      <p:ext uri="{BB962C8B-B14F-4D97-AF65-F5344CB8AC3E}">
        <p14:creationId xmlns:p14="http://schemas.microsoft.com/office/powerpoint/2010/main" val="264872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3460A-376D-4786-AED7-6CF42D47415E}"/>
              </a:ext>
            </a:extLst>
          </p:cNvPr>
          <p:cNvSpPr>
            <a:spLocks noGrp="1"/>
          </p:cNvSpPr>
          <p:nvPr>
            <p:ph type="title"/>
          </p:nvPr>
        </p:nvSpPr>
        <p:spPr/>
        <p:txBody>
          <a:bodyPr/>
          <a:lstStyle/>
          <a:p>
            <a:r>
              <a:rPr lang="en-US" dirty="0"/>
              <a:t>Module 2 – Moving to </a:t>
            </a:r>
            <a:r>
              <a:rPr lang="en-US"/>
              <a:t>the Cloud</a:t>
            </a:r>
            <a:endParaRPr lang="nl-NL" dirty="0"/>
          </a:p>
        </p:txBody>
      </p:sp>
      <p:sp>
        <p:nvSpPr>
          <p:cNvPr id="5" name="Text Placeholder 4">
            <a:extLst>
              <a:ext uri="{FF2B5EF4-FFF2-40B4-BE49-F238E27FC236}">
                <a16:creationId xmlns:a16="http://schemas.microsoft.com/office/drawing/2014/main" id="{BAF11D10-584A-4DC0-9EFE-EBDC12F0CE58}"/>
              </a:ext>
            </a:extLst>
          </p:cNvPr>
          <p:cNvSpPr>
            <a:spLocks noGrp="1"/>
          </p:cNvSpPr>
          <p:nvPr>
            <p:ph type="body" sz="quarter" idx="10"/>
          </p:nvPr>
        </p:nvSpPr>
        <p:spPr>
          <a:xfrm>
            <a:off x="584201" y="1435498"/>
            <a:ext cx="11018520" cy="812530"/>
          </a:xfrm>
        </p:spPr>
        <p:txBody>
          <a:bodyPr/>
          <a:lstStyle/>
          <a:p>
            <a:r>
              <a:rPr lang="en-US" dirty="0"/>
              <a:t>MOVECLOUD-T001 Setting up a cloud infrastructure</a:t>
            </a:r>
          </a:p>
          <a:p>
            <a:r>
              <a:rPr lang="en-US" dirty="0"/>
              <a:t>MOVECLOUD-T002 Running containers in an Azure WebApp</a:t>
            </a:r>
            <a:endParaRPr lang="nl-NL" dirty="0"/>
          </a:p>
        </p:txBody>
      </p:sp>
    </p:spTree>
    <p:extLst>
      <p:ext uri="{BB962C8B-B14F-4D97-AF65-F5344CB8AC3E}">
        <p14:creationId xmlns:p14="http://schemas.microsoft.com/office/powerpoint/2010/main" val="32254384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3</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CONCEPT PRESENTATION</a:t>
            </a:r>
            <a:endParaRPr lang="nl-NL" sz="2800" dirty="0"/>
          </a:p>
        </p:txBody>
      </p:sp>
    </p:spTree>
    <p:extLst>
      <p:ext uri="{BB962C8B-B14F-4D97-AF65-F5344CB8AC3E}">
        <p14:creationId xmlns:p14="http://schemas.microsoft.com/office/powerpoint/2010/main" val="3944837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3</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HANDS-ON</a:t>
            </a:r>
            <a:endParaRPr lang="nl-NL" sz="2800" dirty="0"/>
          </a:p>
        </p:txBody>
      </p:sp>
    </p:spTree>
    <p:extLst>
      <p:ext uri="{BB962C8B-B14F-4D97-AF65-F5344CB8AC3E}">
        <p14:creationId xmlns:p14="http://schemas.microsoft.com/office/powerpoint/2010/main" val="1057417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3460A-376D-4786-AED7-6CF42D47415E}"/>
              </a:ext>
            </a:extLst>
          </p:cNvPr>
          <p:cNvSpPr>
            <a:spLocks noGrp="1"/>
          </p:cNvSpPr>
          <p:nvPr>
            <p:ph type="title"/>
          </p:nvPr>
        </p:nvSpPr>
        <p:spPr/>
        <p:txBody>
          <a:bodyPr/>
          <a:lstStyle/>
          <a:p>
            <a:r>
              <a:rPr lang="en-US" dirty="0"/>
              <a:t>Module 3 – Closing the feedback loop</a:t>
            </a:r>
            <a:endParaRPr lang="nl-NL" dirty="0"/>
          </a:p>
        </p:txBody>
      </p:sp>
      <p:sp>
        <p:nvSpPr>
          <p:cNvPr id="5" name="Text Placeholder 4">
            <a:extLst>
              <a:ext uri="{FF2B5EF4-FFF2-40B4-BE49-F238E27FC236}">
                <a16:creationId xmlns:a16="http://schemas.microsoft.com/office/drawing/2014/main" id="{BAF11D10-584A-4DC0-9EFE-EBDC12F0CE58}"/>
              </a:ext>
            </a:extLst>
          </p:cNvPr>
          <p:cNvSpPr>
            <a:spLocks noGrp="1"/>
          </p:cNvSpPr>
          <p:nvPr>
            <p:ph type="body" sz="quarter" idx="10"/>
          </p:nvPr>
        </p:nvSpPr>
        <p:spPr>
          <a:xfrm>
            <a:off x="584201" y="1435498"/>
            <a:ext cx="11018520" cy="1698927"/>
          </a:xfrm>
        </p:spPr>
        <p:txBody>
          <a:bodyPr/>
          <a:lstStyle/>
          <a:p>
            <a:r>
              <a:rPr lang="en-US" dirty="0"/>
              <a:t>CLOSELOOP-T001 Getting insights in to your application</a:t>
            </a:r>
          </a:p>
          <a:p>
            <a:r>
              <a:rPr lang="en-US" dirty="0"/>
              <a:t>CLOSELOOP-T002 Setup Continuous Deployment with GitHub Actions</a:t>
            </a:r>
          </a:p>
          <a:p>
            <a:r>
              <a:rPr lang="en-US" dirty="0"/>
              <a:t>CLOSELOOP-T003 Increase control with Azure DevOps CI/CD</a:t>
            </a:r>
          </a:p>
          <a:p>
            <a:r>
              <a:rPr lang="en-US" dirty="0"/>
              <a:t>CLOSELOOP-T004 Deploy latest validated version with automated approvals</a:t>
            </a:r>
            <a:endParaRPr lang="nl-NL" dirty="0"/>
          </a:p>
        </p:txBody>
      </p:sp>
    </p:spTree>
    <p:extLst>
      <p:ext uri="{BB962C8B-B14F-4D97-AF65-F5344CB8AC3E}">
        <p14:creationId xmlns:p14="http://schemas.microsoft.com/office/powerpoint/2010/main" val="32337298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42CF7-389C-4913-BADC-B8C35B1A321F}"/>
              </a:ext>
            </a:extLst>
          </p:cNvPr>
          <p:cNvSpPr>
            <a:spLocks noGrp="1"/>
          </p:cNvSpPr>
          <p:nvPr>
            <p:ph type="title"/>
          </p:nvPr>
        </p:nvSpPr>
        <p:spPr/>
        <p:txBody>
          <a:bodyPr/>
          <a:lstStyle/>
          <a:p>
            <a:r>
              <a:rPr lang="en-US" dirty="0"/>
              <a:t>Code to Cloud Workshop - Introduction</a:t>
            </a:r>
            <a:endParaRPr lang="nl-NL" dirty="0"/>
          </a:p>
        </p:txBody>
      </p:sp>
      <p:sp>
        <p:nvSpPr>
          <p:cNvPr id="5" name="Text Placeholder 4">
            <a:extLst>
              <a:ext uri="{FF2B5EF4-FFF2-40B4-BE49-F238E27FC236}">
                <a16:creationId xmlns:a16="http://schemas.microsoft.com/office/drawing/2014/main" id="{42C2B4D5-8CC2-4CDE-B38A-3589896C6935}"/>
              </a:ext>
            </a:extLst>
          </p:cNvPr>
          <p:cNvSpPr>
            <a:spLocks noGrp="1"/>
          </p:cNvSpPr>
          <p:nvPr>
            <p:ph type="body" sz="quarter" idx="10"/>
          </p:nvPr>
        </p:nvSpPr>
        <p:spPr>
          <a:xfrm>
            <a:off x="584201" y="1435498"/>
            <a:ext cx="11018520" cy="3791807"/>
          </a:xfrm>
        </p:spPr>
        <p:txBody>
          <a:bodyPr/>
          <a:lstStyle/>
          <a:p>
            <a:pPr algn="l"/>
            <a:r>
              <a:rPr lang="en-US" sz="2800" b="0" i="0" dirty="0">
                <a:solidFill>
                  <a:srgbClr val="24292E"/>
                </a:solidFill>
                <a:effectLst/>
                <a:latin typeface="-apple-system"/>
              </a:rPr>
              <a:t>Each module is prefaced with a conceptual training video that can be viewed by students or presented by the proctor</a:t>
            </a:r>
          </a:p>
          <a:p>
            <a:pPr algn="l"/>
            <a:r>
              <a:rPr lang="en-US" sz="2800" b="0" i="0" dirty="0">
                <a:solidFill>
                  <a:srgbClr val="24292E"/>
                </a:solidFill>
                <a:effectLst/>
                <a:latin typeface="-apple-system"/>
              </a:rPr>
              <a:t>Challenge based workshop with self-paced challenges </a:t>
            </a:r>
            <a:r>
              <a:rPr lang="en-US" sz="2800" dirty="0">
                <a:solidFill>
                  <a:srgbClr val="24292E"/>
                </a:solidFill>
                <a:latin typeface="-apple-system"/>
              </a:rPr>
              <a:t>that can be used to discover and experience the features and concepts</a:t>
            </a:r>
          </a:p>
          <a:p>
            <a:pPr algn="l"/>
            <a:r>
              <a:rPr lang="en-US" sz="2800" dirty="0">
                <a:solidFill>
                  <a:srgbClr val="24292E"/>
                </a:solidFill>
                <a:latin typeface="-apple-system"/>
              </a:rPr>
              <a:t>To reduce “copy-paste”, starter scripts via Pull Requests to use the GitHub Flow “in action”</a:t>
            </a:r>
          </a:p>
          <a:p>
            <a:pPr algn="l"/>
            <a:r>
              <a:rPr lang="en-US" sz="2800" b="0" i="0" dirty="0">
                <a:solidFill>
                  <a:srgbClr val="24292E"/>
                </a:solidFill>
                <a:effectLst/>
                <a:latin typeface="-apple-system"/>
              </a:rPr>
              <a:t>Full solution scripts are provided on-demand via Pull Requests </a:t>
            </a:r>
          </a:p>
          <a:p>
            <a:pPr algn="l"/>
            <a:r>
              <a:rPr lang="en-US" sz="2800" dirty="0">
                <a:solidFill>
                  <a:srgbClr val="24292E"/>
                </a:solidFill>
                <a:latin typeface="-apple-system"/>
              </a:rPr>
              <a:t>Extensive Step by Step instructions in text and video</a:t>
            </a:r>
          </a:p>
        </p:txBody>
      </p:sp>
    </p:spTree>
    <p:extLst>
      <p:ext uri="{BB962C8B-B14F-4D97-AF65-F5344CB8AC3E}">
        <p14:creationId xmlns:p14="http://schemas.microsoft.com/office/powerpoint/2010/main" val="32130961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0</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nl-NL" sz="2800" dirty="0"/>
              <a:t>INTRODUCTION</a:t>
            </a:r>
          </a:p>
        </p:txBody>
      </p:sp>
    </p:spTree>
    <p:extLst>
      <p:ext uri="{BB962C8B-B14F-4D97-AF65-F5344CB8AC3E}">
        <p14:creationId xmlns:p14="http://schemas.microsoft.com/office/powerpoint/2010/main" val="1675124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r>
              <a:rPr lang="en-US" b="1" i="0" dirty="0">
                <a:solidFill>
                  <a:srgbClr val="24292E"/>
                </a:solidFill>
                <a:effectLst/>
                <a:latin typeface="-apple-system"/>
              </a:rPr>
              <a:t>Module 0 - Introduction</a:t>
            </a: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1107996"/>
          </a:xfrm>
        </p:spPr>
        <p:txBody>
          <a:bodyPr/>
          <a:lstStyle/>
          <a:p>
            <a:pPr algn="l"/>
            <a:r>
              <a:rPr lang="en-US" b="0" i="0" dirty="0">
                <a:solidFill>
                  <a:srgbClr val="24292E"/>
                </a:solidFill>
                <a:effectLst/>
                <a:latin typeface="-apple-system"/>
              </a:rPr>
              <a:t>To set the stage the students collaborate to use the different services of Azure, GitHub and Azure DevOps to design an architectural roadmap and DevOps implementation plan for </a:t>
            </a:r>
            <a:r>
              <a:rPr lang="en-US" b="0" i="0" dirty="0" err="1">
                <a:solidFill>
                  <a:srgbClr val="24292E"/>
                </a:solidFill>
                <a:effectLst/>
                <a:latin typeface="-apple-system"/>
              </a:rPr>
              <a:t>Fabrikam</a:t>
            </a:r>
            <a:r>
              <a:rPr lang="en-US" b="0" i="0" dirty="0">
                <a:solidFill>
                  <a:srgbClr val="24292E"/>
                </a:solidFill>
                <a:effectLst/>
                <a:latin typeface="-apple-system"/>
              </a:rPr>
              <a:t> Medical.</a:t>
            </a:r>
          </a:p>
        </p:txBody>
      </p:sp>
    </p:spTree>
    <p:extLst>
      <p:ext uri="{BB962C8B-B14F-4D97-AF65-F5344CB8AC3E}">
        <p14:creationId xmlns:p14="http://schemas.microsoft.com/office/powerpoint/2010/main" val="10913788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r>
              <a:rPr lang="en-US" b="1" i="0" dirty="0">
                <a:solidFill>
                  <a:srgbClr val="24292E"/>
                </a:solidFill>
                <a:effectLst/>
                <a:latin typeface="-apple-system"/>
              </a:rPr>
              <a:t>Module 0</a:t>
            </a: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738664"/>
          </a:xfrm>
        </p:spPr>
        <p:txBody>
          <a:bodyPr/>
          <a:lstStyle/>
          <a:p>
            <a:pPr algn="l"/>
            <a:r>
              <a:rPr lang="en-US" b="0" i="0" dirty="0">
                <a:solidFill>
                  <a:srgbClr val="24292E"/>
                </a:solidFill>
                <a:effectLst/>
                <a:latin typeface="-apple-system"/>
              </a:rPr>
              <a:t>As facilitator you can have them read the instructions or role-play the part of VP of Engineering at </a:t>
            </a:r>
            <a:r>
              <a:rPr lang="en-US" b="0" i="0" dirty="0" err="1">
                <a:solidFill>
                  <a:srgbClr val="24292E"/>
                </a:solidFill>
                <a:effectLst/>
                <a:latin typeface="-apple-system"/>
              </a:rPr>
              <a:t>Fabrikam</a:t>
            </a:r>
            <a:r>
              <a:rPr lang="en-US" b="0" i="0" dirty="0">
                <a:solidFill>
                  <a:srgbClr val="24292E"/>
                </a:solidFill>
                <a:effectLst/>
                <a:latin typeface="-apple-system"/>
              </a:rPr>
              <a:t>, Susan Withers.</a:t>
            </a:r>
          </a:p>
        </p:txBody>
      </p:sp>
    </p:spTree>
    <p:extLst>
      <p:ext uri="{BB962C8B-B14F-4D97-AF65-F5344CB8AC3E}">
        <p14:creationId xmlns:p14="http://schemas.microsoft.com/office/powerpoint/2010/main" val="3251379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1</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nl-NL" sz="2800" dirty="0"/>
              <a:t>IMPROVING THE DEVELOPER WORKFLOW</a:t>
            </a:r>
          </a:p>
        </p:txBody>
      </p:sp>
    </p:spTree>
    <p:extLst>
      <p:ext uri="{BB962C8B-B14F-4D97-AF65-F5344CB8AC3E}">
        <p14:creationId xmlns:p14="http://schemas.microsoft.com/office/powerpoint/2010/main" val="82672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1231106"/>
          </a:xfrm>
        </p:spPr>
        <p:txBody>
          <a:bodyPr/>
          <a:lstStyle/>
          <a:p>
            <a:r>
              <a:rPr lang="en-US" b="1" i="0" dirty="0">
                <a:solidFill>
                  <a:srgbClr val="24292E"/>
                </a:solidFill>
                <a:effectLst/>
                <a:latin typeface="-apple-system"/>
              </a:rPr>
              <a:t>Module 1 - Improving the Developer Workflow</a:t>
            </a:r>
            <a:br>
              <a:rPr lang="en-US" b="1" i="0" dirty="0">
                <a:solidFill>
                  <a:srgbClr val="24292E"/>
                </a:solidFill>
                <a:effectLst/>
                <a:latin typeface="-apple-system"/>
              </a:rPr>
            </a:b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3396956"/>
          </a:xfrm>
        </p:spPr>
        <p:txBody>
          <a:bodyPr/>
          <a:lstStyle/>
          <a:p>
            <a:pPr algn="l"/>
            <a:r>
              <a:rPr lang="en-US" b="0" i="0" dirty="0">
                <a:solidFill>
                  <a:srgbClr val="24292E"/>
                </a:solidFill>
                <a:effectLst/>
                <a:latin typeface="-apple-system"/>
              </a:rPr>
              <a:t>In this module your students will learn to:</a:t>
            </a:r>
          </a:p>
          <a:p>
            <a:pPr lvl="1">
              <a:buFont typeface="Arial" panose="020B0604020202020204" pitchFamily="34" charset="0"/>
              <a:buChar char="•"/>
            </a:pPr>
            <a:r>
              <a:rPr lang="en-US" b="0" i="0" dirty="0">
                <a:solidFill>
                  <a:srgbClr val="24292E"/>
                </a:solidFill>
                <a:effectLst/>
                <a:latin typeface="-apple-system"/>
              </a:rPr>
              <a:t>Create a backlog of work with Azure Boards and relate that to your code</a:t>
            </a:r>
          </a:p>
          <a:p>
            <a:pPr lvl="1">
              <a:buFont typeface="Arial" panose="020B0604020202020204" pitchFamily="34" charset="0"/>
              <a:buChar char="•"/>
            </a:pPr>
            <a:r>
              <a:rPr lang="en-US" b="0" i="0" dirty="0">
                <a:solidFill>
                  <a:srgbClr val="24292E"/>
                </a:solidFill>
                <a:effectLst/>
                <a:latin typeface="-apple-system"/>
              </a:rPr>
              <a:t>Use Docker to containerize your code, to enable a consistent environment</a:t>
            </a:r>
          </a:p>
          <a:p>
            <a:pPr lvl="1">
              <a:buFont typeface="Arial" panose="020B0604020202020204" pitchFamily="34" charset="0"/>
              <a:buChar char="•"/>
            </a:pPr>
            <a:r>
              <a:rPr lang="en-US" b="0" i="0" dirty="0">
                <a:solidFill>
                  <a:srgbClr val="24292E"/>
                </a:solidFill>
                <a:effectLst/>
                <a:latin typeface="-apple-system"/>
              </a:rPr>
              <a:t>Use the GitHub workflow to work together on the same codebase</a:t>
            </a:r>
          </a:p>
          <a:p>
            <a:pPr lvl="1">
              <a:buFont typeface="Arial" panose="020B0604020202020204" pitchFamily="34" charset="0"/>
              <a:buChar char="•"/>
            </a:pPr>
            <a:r>
              <a:rPr lang="en-US" b="0" i="0" dirty="0">
                <a:solidFill>
                  <a:srgbClr val="24292E"/>
                </a:solidFill>
                <a:effectLst/>
                <a:latin typeface="-apple-system"/>
              </a:rPr>
              <a:t>Use Pull Requests to improve the quality of your code</a:t>
            </a:r>
          </a:p>
          <a:p>
            <a:pPr lvl="1">
              <a:buFont typeface="Arial" panose="020B0604020202020204" pitchFamily="34" charset="0"/>
              <a:buChar char="•"/>
            </a:pPr>
            <a:r>
              <a:rPr lang="en-US" b="0" i="0" dirty="0">
                <a:solidFill>
                  <a:srgbClr val="24292E"/>
                </a:solidFill>
                <a:effectLst/>
                <a:latin typeface="-apple-system"/>
              </a:rPr>
              <a:t>Set up a Continuous Integration build to quickly get feedback</a:t>
            </a:r>
          </a:p>
          <a:p>
            <a:pPr lvl="1">
              <a:buFont typeface="Arial" panose="020B0604020202020204" pitchFamily="34" charset="0"/>
              <a:buChar char="•"/>
            </a:pPr>
            <a:r>
              <a:rPr lang="en-US" b="0" i="0" dirty="0">
                <a:solidFill>
                  <a:srgbClr val="24292E"/>
                </a:solidFill>
                <a:effectLst/>
                <a:latin typeface="-apple-system"/>
              </a:rPr>
              <a:t>Use GitHub Security scanning tools to shift left security issues</a:t>
            </a:r>
          </a:p>
          <a:p>
            <a:pPr lvl="1">
              <a:buFont typeface="Arial" panose="020B0604020202020204" pitchFamily="34" charset="0"/>
              <a:buChar char="•"/>
            </a:pPr>
            <a:r>
              <a:rPr lang="en-US" b="0" i="0" dirty="0">
                <a:solidFill>
                  <a:srgbClr val="24292E"/>
                </a:solidFill>
                <a:effectLst/>
                <a:latin typeface="-apple-system"/>
              </a:rPr>
              <a:t>Use Docker Compose to create an environment that consists of multiple components</a:t>
            </a:r>
          </a:p>
          <a:p>
            <a:endParaRPr lang="nl-NL" dirty="0"/>
          </a:p>
        </p:txBody>
      </p:sp>
    </p:spTree>
    <p:extLst>
      <p:ext uri="{BB962C8B-B14F-4D97-AF65-F5344CB8AC3E}">
        <p14:creationId xmlns:p14="http://schemas.microsoft.com/office/powerpoint/2010/main" val="3480805779"/>
      </p:ext>
    </p:extLst>
  </p:cSld>
  <p:clrMapOvr>
    <a:masterClrMapping/>
  </p:clrMapOvr>
  <p:transition>
    <p:fade/>
  </p:transition>
</p:sld>
</file>

<file path=ppt/theme/theme1.xml><?xml version="1.0" encoding="utf-8"?>
<a:theme xmlns:a="http://schemas.openxmlformats.org/drawingml/2006/main" name="Microsoft">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d="{631E2D40-9549-4B40-9B0F-6E3699E5DBD9}" vid="{1A407B32-2ACE-284E-9867-6751861851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1379</Words>
  <Application>Microsoft Office PowerPoint</Application>
  <PresentationFormat>Widescreen</PresentationFormat>
  <Paragraphs>215</Paragraphs>
  <Slides>37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-apple-system</vt:lpstr>
      <vt:lpstr>Arial</vt:lpstr>
      <vt:lpstr>Calibri</vt:lpstr>
      <vt:lpstr>Consolas</vt:lpstr>
      <vt:lpstr>Quattrocento Sans</vt:lpstr>
      <vt:lpstr>Segoe UI</vt:lpstr>
      <vt:lpstr>Segoe UI Semibold</vt:lpstr>
      <vt:lpstr>Segoe UI Semilight</vt:lpstr>
      <vt:lpstr>Wingdings</vt:lpstr>
      <vt:lpstr>Microsoft</vt:lpstr>
      <vt:lpstr>Code to Cloud Workshop</vt:lpstr>
      <vt:lpstr>Agenda of the day</vt:lpstr>
      <vt:lpstr>Code to Cloud Workshop - Introduction</vt:lpstr>
      <vt:lpstr>Code to Cloud Workshop - Introduction</vt:lpstr>
      <vt:lpstr>MODULE 0 </vt:lpstr>
      <vt:lpstr>Module 0 - Introduction</vt:lpstr>
      <vt:lpstr>Module 0</vt:lpstr>
      <vt:lpstr>MODULE 1 </vt:lpstr>
      <vt:lpstr>Module 1 - Improving the Developer Workflow </vt:lpstr>
      <vt:lpstr>Module 1 – Trainer Materials</vt:lpstr>
      <vt:lpstr>MODULE 2</vt:lpstr>
      <vt:lpstr>Module 2 - Moving to the Cloud</vt:lpstr>
      <vt:lpstr>Module 2 – Trainer Materials</vt:lpstr>
      <vt:lpstr>MODULE 3</vt:lpstr>
      <vt:lpstr>Module 1 - Improving the Developer Workflow </vt:lpstr>
      <vt:lpstr>Module 1 – Trainer Materials</vt:lpstr>
      <vt:lpstr>BEFORE YOU START</vt:lpstr>
      <vt:lpstr>Prerequisite Setup</vt:lpstr>
      <vt:lpstr>HOW TO DO CHALLENGES</vt:lpstr>
      <vt:lpstr>STORYLINE</vt:lpstr>
      <vt:lpstr>Fabrikam Medical</vt:lpstr>
      <vt:lpstr>Fabrikam Medical - Goals</vt:lpstr>
      <vt:lpstr>Fabrikam Medical - Goals</vt:lpstr>
      <vt:lpstr>Fabrikam Medical - Needs</vt:lpstr>
      <vt:lpstr>MODULE 0 </vt:lpstr>
      <vt:lpstr>Module 0 - Introduction</vt:lpstr>
      <vt:lpstr>Proposed Architecture  - GH Actions</vt:lpstr>
      <vt:lpstr>Proposed Architecture  - Azure DevOps</vt:lpstr>
      <vt:lpstr>MODULE 1 </vt:lpstr>
      <vt:lpstr>MODULE 1 </vt:lpstr>
      <vt:lpstr>Module 1 – Improving Developer Workflow</vt:lpstr>
      <vt:lpstr>MODULE 2 </vt:lpstr>
      <vt:lpstr>MODULE 2 </vt:lpstr>
      <vt:lpstr>Module 2 – Moving to the Cloud</vt:lpstr>
      <vt:lpstr>MODULE 3 </vt:lpstr>
      <vt:lpstr>MODULE 3 </vt:lpstr>
      <vt:lpstr>Module 3 – Closing the feedback loop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the Developer Workflow</dc:title>
  <dc:creator>René van Osnabrugge</dc:creator>
  <cp:lastModifiedBy>René van Osnabrugge</cp:lastModifiedBy>
  <cp:revision>46</cp:revision>
  <dcterms:created xsi:type="dcterms:W3CDTF">2020-09-29T11:59:06Z</dcterms:created>
  <dcterms:modified xsi:type="dcterms:W3CDTF">2020-10-29T13:23:34Z</dcterms:modified>
</cp:coreProperties>
</file>